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1" r:id="rId3"/>
    <p:sldId id="257" r:id="rId4"/>
    <p:sldId id="263" r:id="rId5"/>
    <p:sldId id="272" r:id="rId6"/>
    <p:sldId id="271" r:id="rId7"/>
    <p:sldId id="270" r:id="rId8"/>
    <p:sldId id="269" r:id="rId9"/>
    <p:sldId id="273" r:id="rId10"/>
    <p:sldId id="267" r:id="rId11"/>
    <p:sldId id="264" r:id="rId12"/>
  </p:sldIdLst>
  <p:sldSz cx="9144000" cy="6858000" type="screen4x3"/>
  <p:notesSz cx="6681788" cy="9812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D3CBDF09-14C1-4F3B-92C4-8B97F0BDA4D2}">
          <p14:sldIdLst>
            <p14:sldId id="256"/>
            <p14:sldId id="261"/>
            <p14:sldId id="257"/>
            <p14:sldId id="263"/>
            <p14:sldId id="272"/>
            <p14:sldId id="271"/>
            <p14:sldId id="270"/>
            <p14:sldId id="269"/>
            <p14:sldId id="273"/>
            <p14:sldId id="267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 chiarello" initials="ac" lastIdx="1" clrIdx="0">
    <p:extLst>
      <p:ext uri="{19B8F6BF-5375-455C-9EA6-DF929625EA0E}">
        <p15:presenceInfo xmlns:p15="http://schemas.microsoft.com/office/powerpoint/2012/main" userId="S-1-5-21-3795078753-210147600-4024785924-36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BB63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77" autoAdjust="0"/>
    <p:restoredTop sz="94660"/>
  </p:normalViewPr>
  <p:slideViewPr>
    <p:cSldViewPr snapToGrid="0">
      <p:cViewPr>
        <p:scale>
          <a:sx n="125" d="100"/>
          <a:sy n="125" d="100"/>
        </p:scale>
        <p:origin x="269" y="-10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5441" cy="4923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784801" y="0"/>
            <a:ext cx="2895441" cy="4923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B57A02-838C-4F46-9D66-58CAF8DC379E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33475" y="1227138"/>
            <a:ext cx="4414838" cy="3311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68179" y="4722188"/>
            <a:ext cx="5345430" cy="386360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20019"/>
            <a:ext cx="2895441" cy="492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784801" y="9320019"/>
            <a:ext cx="2895441" cy="492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FD08E-E797-4A2D-8DFA-CF88764E986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08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FD08E-E797-4A2D-8DFA-CF88764E986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147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43561-AFCE-4B26-88EB-728D24A445DA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F733F-F9C6-48E6-B9BD-D6A6D3FDAA9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590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43561-AFCE-4B26-88EB-728D24A445DA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F733F-F9C6-48E6-B9BD-D6A6D3FDAA9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988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43561-AFCE-4B26-88EB-728D24A445DA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F733F-F9C6-48E6-B9BD-D6A6D3FDAA9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9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43561-AFCE-4B26-88EB-728D24A445DA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F733F-F9C6-48E6-B9BD-D6A6D3FDAA9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4276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43561-AFCE-4B26-88EB-728D24A445DA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F733F-F9C6-48E6-B9BD-D6A6D3FDAA9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157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43561-AFCE-4B26-88EB-728D24A445DA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F733F-F9C6-48E6-B9BD-D6A6D3FDAA9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769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43561-AFCE-4B26-88EB-728D24A445DA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F733F-F9C6-48E6-B9BD-D6A6D3FDAA9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820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43561-AFCE-4B26-88EB-728D24A445DA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F733F-F9C6-48E6-B9BD-D6A6D3FDAA9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905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43561-AFCE-4B26-88EB-728D24A445DA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F733F-F9C6-48E6-B9BD-D6A6D3FDAA9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404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43561-AFCE-4B26-88EB-728D24A445DA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F733F-F9C6-48E6-B9BD-D6A6D3FDAA9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247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43561-AFCE-4B26-88EB-728D24A445DA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F733F-F9C6-48E6-B9BD-D6A6D3FDAA9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950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43561-AFCE-4B26-88EB-728D24A445DA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F733F-F9C6-48E6-B9BD-D6A6D3FDAA9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801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D9940A56-4E6F-892B-001A-CB9F7606EA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0" y="1601164"/>
            <a:ext cx="6233160" cy="3871528"/>
          </a:xfrm>
          <a:prstGeom prst="rect">
            <a:avLst/>
          </a:prstGeom>
        </p:spPr>
      </p:pic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0" y="228601"/>
            <a:ext cx="9143999" cy="1325879"/>
          </a:xfrm>
        </p:spPr>
        <p:txBody>
          <a:bodyPr>
            <a:normAutofit/>
          </a:bodyPr>
          <a:lstStyle/>
          <a:p>
            <a:r>
              <a:rPr lang="en-GB" i="1" dirty="0"/>
              <a:t>Cimberio Energy Valve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5758815" y="5606948"/>
            <a:ext cx="3273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Reserved</a:t>
            </a:r>
            <a:r>
              <a:rPr lang="it-IT" dirty="0"/>
              <a:t> and </a:t>
            </a:r>
            <a:r>
              <a:rPr lang="it-IT" dirty="0" err="1"/>
              <a:t>confidential</a:t>
            </a:r>
            <a:r>
              <a:rPr lang="it-IT" dirty="0"/>
              <a:t>  </a:t>
            </a: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542582A3-B454-66CC-0F0F-87CAD53CC8AF}"/>
              </a:ext>
            </a:extLst>
          </p:cNvPr>
          <p:cNvSpPr txBox="1">
            <a:spLocks/>
          </p:cNvSpPr>
          <p:nvPr/>
        </p:nvSpPr>
        <p:spPr>
          <a:xfrm>
            <a:off x="228600" y="5647663"/>
            <a:ext cx="1981200" cy="4364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92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8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/>
              <a:t>CSxxxSC</a:t>
            </a:r>
            <a:endParaRPr lang="en-GB" dirty="0"/>
          </a:p>
        </p:txBody>
      </p:sp>
      <p:sp>
        <p:nvSpPr>
          <p:cNvPr id="12" name="Sottotitolo 2">
            <a:extLst>
              <a:ext uri="{FF2B5EF4-FFF2-40B4-BE49-F238E27FC236}">
                <a16:creationId xmlns:a16="http://schemas.microsoft.com/office/drawing/2014/main" id="{9253BEC3-0DDB-F26D-63DB-1E8B2B1D7704}"/>
              </a:ext>
            </a:extLst>
          </p:cNvPr>
          <p:cNvSpPr txBox="1">
            <a:spLocks/>
          </p:cNvSpPr>
          <p:nvPr/>
        </p:nvSpPr>
        <p:spPr>
          <a:xfrm>
            <a:off x="259080" y="323677"/>
            <a:ext cx="1650547" cy="4364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92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8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25/05/2022</a:t>
            </a:r>
          </a:p>
        </p:txBody>
      </p:sp>
    </p:spTree>
    <p:extLst>
      <p:ext uri="{BB962C8B-B14F-4D97-AF65-F5344CB8AC3E}">
        <p14:creationId xmlns:p14="http://schemas.microsoft.com/office/powerpoint/2010/main" val="3745077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0" y="167640"/>
            <a:ext cx="5432830" cy="2705100"/>
          </a:xfrm>
        </p:spPr>
        <p:txBody>
          <a:bodyPr/>
          <a:lstStyle/>
          <a:p>
            <a:r>
              <a:rPr lang="it-IT" dirty="0"/>
              <a:t>Thank </a:t>
            </a:r>
            <a:r>
              <a:rPr lang="it-IT" dirty="0" err="1"/>
              <a:t>you</a:t>
            </a:r>
            <a:r>
              <a:rPr lang="it-IT" dirty="0"/>
              <a:t> </a:t>
            </a:r>
            <a:br>
              <a:rPr lang="it-IT" dirty="0"/>
            </a:br>
            <a:r>
              <a:rPr lang="it-IT" dirty="0"/>
              <a:t>for </a:t>
            </a:r>
            <a:br>
              <a:rPr lang="it-IT" dirty="0"/>
            </a:b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attention</a:t>
            </a:r>
            <a:endParaRPr lang="en-GB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0820C46-4D5C-28E0-0EC2-86EA674C80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5" r="6827"/>
          <a:stretch/>
        </p:blipFill>
        <p:spPr>
          <a:xfrm>
            <a:off x="4876800" y="2290302"/>
            <a:ext cx="3482340" cy="317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885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" name="Connettore 1 25">
            <a:extLst>
              <a:ext uri="{FF2B5EF4-FFF2-40B4-BE49-F238E27FC236}">
                <a16:creationId xmlns:a16="http://schemas.microsoft.com/office/drawing/2014/main" id="{2879DD2B-D593-B339-395E-FA0A3C772E78}"/>
              </a:ext>
            </a:extLst>
          </p:cNvPr>
          <p:cNvCxnSpPr>
            <a:cxnSpLocks/>
            <a:endCxn id="4" idx="0"/>
          </p:cNvCxnSpPr>
          <p:nvPr/>
        </p:nvCxnSpPr>
        <p:spPr>
          <a:xfrm>
            <a:off x="2821545" y="3170989"/>
            <a:ext cx="0" cy="204294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486472"/>
            <a:ext cx="6340353" cy="1024272"/>
          </a:xfrm>
        </p:spPr>
        <p:txBody>
          <a:bodyPr/>
          <a:lstStyle/>
          <a:p>
            <a:r>
              <a:rPr lang="it-IT" dirty="0"/>
              <a:t>Block </a:t>
            </a:r>
            <a:r>
              <a:rPr lang="it-IT" dirty="0" err="1"/>
              <a:t>diagram</a:t>
            </a:r>
            <a:r>
              <a:rPr lang="it-IT" dirty="0"/>
              <a:t> – inside look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553075" y="5657850"/>
            <a:ext cx="3273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Reserved</a:t>
            </a:r>
            <a:r>
              <a:rPr lang="it-IT" dirty="0"/>
              <a:t> and </a:t>
            </a:r>
            <a:r>
              <a:rPr lang="it-IT" dirty="0" err="1"/>
              <a:t>condifential</a:t>
            </a:r>
            <a:r>
              <a:rPr lang="it-IT" dirty="0"/>
              <a:t>  </a:t>
            </a:r>
          </a:p>
        </p:txBody>
      </p:sp>
      <p:sp>
        <p:nvSpPr>
          <p:cNvPr id="4" name="Rettangolo 3"/>
          <p:cNvSpPr/>
          <p:nvPr/>
        </p:nvSpPr>
        <p:spPr>
          <a:xfrm>
            <a:off x="2467668" y="3375283"/>
            <a:ext cx="707753" cy="10578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rgbClr val="000000"/>
                </a:solidFill>
              </a:rPr>
              <a:t>Flow </a:t>
            </a:r>
            <a:r>
              <a:rPr lang="it-IT" sz="1400" b="1" dirty="0" err="1">
                <a:solidFill>
                  <a:srgbClr val="000000"/>
                </a:solidFill>
              </a:rPr>
              <a:t>meter</a:t>
            </a:r>
            <a:endParaRPr lang="it-IT" sz="1400" b="1" dirty="0">
              <a:solidFill>
                <a:srgbClr val="000000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4443983" y="3375282"/>
            <a:ext cx="2052482" cy="10578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err="1">
                <a:solidFill>
                  <a:srgbClr val="000000"/>
                </a:solidFill>
              </a:rPr>
              <a:t>Regulating</a:t>
            </a:r>
            <a:r>
              <a:rPr lang="it-IT" sz="1400" b="1" dirty="0">
                <a:solidFill>
                  <a:srgbClr val="000000"/>
                </a:solidFill>
              </a:rPr>
              <a:t> valve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4772542" y="2675691"/>
            <a:ext cx="1321734" cy="7042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err="1">
                <a:solidFill>
                  <a:srgbClr val="000000"/>
                </a:solidFill>
              </a:rPr>
              <a:t>Electrical</a:t>
            </a:r>
            <a:r>
              <a:rPr lang="it-IT" sz="1400" b="1" dirty="0">
                <a:solidFill>
                  <a:srgbClr val="000000"/>
                </a:solidFill>
              </a:rPr>
              <a:t> </a:t>
            </a:r>
            <a:r>
              <a:rPr lang="it-IT" sz="1400" b="1" dirty="0" err="1">
                <a:solidFill>
                  <a:srgbClr val="000000"/>
                </a:solidFill>
              </a:rPr>
              <a:t>actuator</a:t>
            </a:r>
            <a:endParaRPr lang="it-IT" sz="1400" b="1" dirty="0">
              <a:solidFill>
                <a:srgbClr val="000000"/>
              </a:solidFill>
            </a:endParaRPr>
          </a:p>
        </p:txBody>
      </p:sp>
      <p:sp>
        <p:nvSpPr>
          <p:cNvPr id="15" name="Freccia a destra 14"/>
          <p:cNvSpPr/>
          <p:nvPr/>
        </p:nvSpPr>
        <p:spPr>
          <a:xfrm>
            <a:off x="1544016" y="3630774"/>
            <a:ext cx="819973" cy="54684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chemeClr val="bg1"/>
                </a:solidFill>
              </a:rPr>
              <a:t>Flow</a:t>
            </a:r>
          </a:p>
        </p:txBody>
      </p:sp>
      <p:sp>
        <p:nvSpPr>
          <p:cNvPr id="17" name="Freccia a destra 16"/>
          <p:cNvSpPr/>
          <p:nvPr/>
        </p:nvSpPr>
        <p:spPr>
          <a:xfrm>
            <a:off x="6679443" y="3563262"/>
            <a:ext cx="819972" cy="54684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chemeClr val="bg1"/>
                </a:solidFill>
              </a:rPr>
              <a:t>Flow</a:t>
            </a:r>
          </a:p>
        </p:txBody>
      </p:sp>
      <p:cxnSp>
        <p:nvCxnSpPr>
          <p:cNvPr id="22" name="Connettore 1 21"/>
          <p:cNvCxnSpPr>
            <a:cxnSpLocks/>
          </p:cNvCxnSpPr>
          <p:nvPr/>
        </p:nvCxnSpPr>
        <p:spPr>
          <a:xfrm flipH="1">
            <a:off x="3536981" y="2927766"/>
            <a:ext cx="1235561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tangolo 17"/>
          <p:cNvSpPr/>
          <p:nvPr/>
        </p:nvSpPr>
        <p:spPr>
          <a:xfrm>
            <a:off x="2467668" y="2583688"/>
            <a:ext cx="1069313" cy="7042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rgbClr val="000000"/>
                </a:solidFill>
              </a:rPr>
              <a:t>Electronic control </a:t>
            </a:r>
            <a:r>
              <a:rPr lang="it-IT" sz="1400" b="1" dirty="0" err="1">
                <a:solidFill>
                  <a:srgbClr val="000000"/>
                </a:solidFill>
              </a:rPr>
              <a:t>unit</a:t>
            </a:r>
            <a:endParaRPr lang="it-IT" sz="1400" b="1" dirty="0">
              <a:solidFill>
                <a:srgbClr val="000000"/>
              </a:solidFill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3175422" y="3375282"/>
            <a:ext cx="1298942" cy="10578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rgbClr val="000000"/>
                </a:solidFill>
              </a:rPr>
              <a:t>T2 temperature </a:t>
            </a:r>
            <a:r>
              <a:rPr lang="it-IT" sz="1400" b="1" dirty="0" err="1">
                <a:solidFill>
                  <a:srgbClr val="000000"/>
                </a:solidFill>
              </a:rPr>
              <a:t>sensor</a:t>
            </a:r>
            <a:endParaRPr lang="it-IT" sz="1400" b="1" dirty="0">
              <a:solidFill>
                <a:srgbClr val="000000"/>
              </a:solidFill>
            </a:endParaRPr>
          </a:p>
        </p:txBody>
      </p:sp>
      <p:cxnSp>
        <p:nvCxnSpPr>
          <p:cNvPr id="28" name="Connettore 1 27"/>
          <p:cNvCxnSpPr>
            <a:cxnSpLocks/>
          </p:cNvCxnSpPr>
          <p:nvPr/>
        </p:nvCxnSpPr>
        <p:spPr>
          <a:xfrm flipH="1" flipV="1">
            <a:off x="3536981" y="3170989"/>
            <a:ext cx="290366" cy="1162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ttangolo 32"/>
          <p:cNvSpPr/>
          <p:nvPr/>
        </p:nvSpPr>
        <p:spPr>
          <a:xfrm>
            <a:off x="2465011" y="1645687"/>
            <a:ext cx="1433680" cy="7042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rgbClr val="000000"/>
                </a:solidFill>
              </a:rPr>
              <a:t>T1 temperature </a:t>
            </a:r>
            <a:r>
              <a:rPr lang="it-IT" sz="1400" b="1" dirty="0" err="1">
                <a:solidFill>
                  <a:srgbClr val="000000"/>
                </a:solidFill>
              </a:rPr>
              <a:t>sensor</a:t>
            </a:r>
            <a:endParaRPr lang="it-IT" sz="1400" b="1" dirty="0">
              <a:solidFill>
                <a:srgbClr val="000000"/>
              </a:solidFill>
            </a:endParaRPr>
          </a:p>
        </p:txBody>
      </p:sp>
      <p:cxnSp>
        <p:nvCxnSpPr>
          <p:cNvPr id="36" name="Connettore 1 35"/>
          <p:cNvCxnSpPr>
            <a:cxnSpLocks/>
            <a:stCxn id="18" idx="0"/>
          </p:cNvCxnSpPr>
          <p:nvPr/>
        </p:nvCxnSpPr>
        <p:spPr>
          <a:xfrm flipV="1">
            <a:off x="3002325" y="2349977"/>
            <a:ext cx="0" cy="233711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/>
          <p:cNvSpPr txBox="1"/>
          <p:nvPr/>
        </p:nvSpPr>
        <p:spPr>
          <a:xfrm>
            <a:off x="869577" y="4877963"/>
            <a:ext cx="3702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0000"/>
                </a:solidFill>
              </a:rPr>
              <a:t>T1 = flow temperature </a:t>
            </a:r>
            <a:r>
              <a:rPr lang="it-IT" dirty="0" err="1">
                <a:solidFill>
                  <a:srgbClr val="000000"/>
                </a:solidFill>
              </a:rPr>
              <a:t>sensor</a:t>
            </a:r>
            <a:endParaRPr lang="it-IT" dirty="0">
              <a:solidFill>
                <a:srgbClr val="000000"/>
              </a:solidFill>
            </a:endParaRPr>
          </a:p>
          <a:p>
            <a:r>
              <a:rPr lang="it-IT" dirty="0">
                <a:solidFill>
                  <a:srgbClr val="000000"/>
                </a:solidFill>
              </a:rPr>
              <a:t>T2 = </a:t>
            </a:r>
            <a:r>
              <a:rPr lang="it-IT" dirty="0" err="1">
                <a:solidFill>
                  <a:srgbClr val="000000"/>
                </a:solidFill>
              </a:rPr>
              <a:t>return</a:t>
            </a:r>
            <a:r>
              <a:rPr lang="it-IT" dirty="0">
                <a:solidFill>
                  <a:srgbClr val="000000"/>
                </a:solidFill>
              </a:rPr>
              <a:t> temperature </a:t>
            </a:r>
            <a:r>
              <a:rPr lang="it-IT" dirty="0" err="1">
                <a:solidFill>
                  <a:srgbClr val="000000"/>
                </a:solidFill>
              </a:rPr>
              <a:t>sensor</a:t>
            </a:r>
            <a:endParaRPr lang="it-IT" dirty="0">
              <a:solidFill>
                <a:srgbClr val="000000"/>
              </a:solidFill>
            </a:endParaRPr>
          </a:p>
        </p:txBody>
      </p:sp>
      <p:cxnSp>
        <p:nvCxnSpPr>
          <p:cNvPr id="35" name="Connettore 1 25">
            <a:extLst>
              <a:ext uri="{FF2B5EF4-FFF2-40B4-BE49-F238E27FC236}">
                <a16:creationId xmlns:a16="http://schemas.microsoft.com/office/drawing/2014/main" id="{5D1A7222-816C-7A79-5177-6C16E4D143E7}"/>
              </a:ext>
            </a:extLst>
          </p:cNvPr>
          <p:cNvCxnSpPr>
            <a:cxnSpLocks/>
            <a:stCxn id="25" idx="0"/>
          </p:cNvCxnSpPr>
          <p:nvPr/>
        </p:nvCxnSpPr>
        <p:spPr>
          <a:xfrm flipV="1">
            <a:off x="3824893" y="3170989"/>
            <a:ext cx="0" cy="204293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reccia a destra 41">
            <a:extLst>
              <a:ext uri="{FF2B5EF4-FFF2-40B4-BE49-F238E27FC236}">
                <a16:creationId xmlns:a16="http://schemas.microsoft.com/office/drawing/2014/main" id="{B8DE4FEE-5A87-D990-6CC9-AA2A67DA0F64}"/>
              </a:ext>
            </a:extLst>
          </p:cNvPr>
          <p:cNvSpPr/>
          <p:nvPr/>
        </p:nvSpPr>
        <p:spPr>
          <a:xfrm flipH="1">
            <a:off x="1554479" y="1716259"/>
            <a:ext cx="741909" cy="54684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chemeClr val="bg1"/>
                </a:solidFill>
              </a:rPr>
              <a:t>Flow</a:t>
            </a:r>
          </a:p>
        </p:txBody>
      </p:sp>
      <p:sp>
        <p:nvSpPr>
          <p:cNvPr id="67" name="Rettangolo 66">
            <a:extLst>
              <a:ext uri="{FF2B5EF4-FFF2-40B4-BE49-F238E27FC236}">
                <a16:creationId xmlns:a16="http://schemas.microsoft.com/office/drawing/2014/main" id="{C99079B4-D398-8ABF-95E3-00DE20D6C55A}"/>
              </a:ext>
            </a:extLst>
          </p:cNvPr>
          <p:cNvSpPr/>
          <p:nvPr/>
        </p:nvSpPr>
        <p:spPr>
          <a:xfrm>
            <a:off x="229752" y="1645687"/>
            <a:ext cx="1217178" cy="27874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err="1">
                <a:solidFill>
                  <a:srgbClr val="000000"/>
                </a:solidFill>
              </a:rPr>
              <a:t>Heat</a:t>
            </a:r>
            <a:r>
              <a:rPr lang="it-IT" sz="1400" b="1" dirty="0">
                <a:solidFill>
                  <a:srgbClr val="000000"/>
                </a:solidFill>
              </a:rPr>
              <a:t> </a:t>
            </a:r>
            <a:r>
              <a:rPr lang="it-IT" sz="1400" b="1" dirty="0" err="1">
                <a:solidFill>
                  <a:srgbClr val="000000"/>
                </a:solidFill>
              </a:rPr>
              <a:t>exchangers</a:t>
            </a:r>
            <a:endParaRPr lang="it-IT" sz="1400" b="1" dirty="0">
              <a:solidFill>
                <a:srgbClr val="000000"/>
              </a:solidFill>
            </a:endParaRPr>
          </a:p>
        </p:txBody>
      </p:sp>
      <p:sp>
        <p:nvSpPr>
          <p:cNvPr id="68" name="Rettangolo 67">
            <a:extLst>
              <a:ext uri="{FF2B5EF4-FFF2-40B4-BE49-F238E27FC236}">
                <a16:creationId xmlns:a16="http://schemas.microsoft.com/office/drawing/2014/main" id="{E21C6CB1-D448-BA11-41F5-F1F5E7ED3FD0}"/>
              </a:ext>
            </a:extLst>
          </p:cNvPr>
          <p:cNvSpPr/>
          <p:nvPr/>
        </p:nvSpPr>
        <p:spPr>
          <a:xfrm>
            <a:off x="7589667" y="1645687"/>
            <a:ext cx="1055049" cy="27874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err="1">
                <a:solidFill>
                  <a:srgbClr val="000000"/>
                </a:solidFill>
              </a:rPr>
              <a:t>Heat</a:t>
            </a:r>
            <a:r>
              <a:rPr lang="it-IT" sz="1400" b="1" dirty="0">
                <a:solidFill>
                  <a:srgbClr val="000000"/>
                </a:solidFill>
              </a:rPr>
              <a:t> generator</a:t>
            </a:r>
          </a:p>
        </p:txBody>
      </p:sp>
      <p:sp>
        <p:nvSpPr>
          <p:cNvPr id="81" name="Freccia a destra 80">
            <a:extLst>
              <a:ext uri="{FF2B5EF4-FFF2-40B4-BE49-F238E27FC236}">
                <a16:creationId xmlns:a16="http://schemas.microsoft.com/office/drawing/2014/main" id="{07C0D026-0CAE-968A-B855-A8EE60163C8D}"/>
              </a:ext>
            </a:extLst>
          </p:cNvPr>
          <p:cNvSpPr/>
          <p:nvPr/>
        </p:nvSpPr>
        <p:spPr>
          <a:xfrm flipH="1">
            <a:off x="4335780" y="1716258"/>
            <a:ext cx="3089004" cy="54684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chemeClr val="bg1"/>
                </a:solidFill>
              </a:rPr>
              <a:t>Flow</a:t>
            </a:r>
          </a:p>
        </p:txBody>
      </p:sp>
    </p:spTree>
    <p:extLst>
      <p:ext uri="{BB962C8B-B14F-4D97-AF65-F5344CB8AC3E}">
        <p14:creationId xmlns:p14="http://schemas.microsoft.com/office/powerpoint/2010/main" val="893456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571E23FE-7F74-76C1-573C-597761B54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2339" y="1815794"/>
            <a:ext cx="3009181" cy="231446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082671"/>
          </a:xfrm>
        </p:spPr>
        <p:txBody>
          <a:bodyPr/>
          <a:lstStyle/>
          <a:p>
            <a:r>
              <a:rPr lang="it-IT" dirty="0"/>
              <a:t>General features -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it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553075" y="5657850"/>
            <a:ext cx="3273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Reserved</a:t>
            </a:r>
            <a:r>
              <a:rPr lang="it-IT" dirty="0"/>
              <a:t> and </a:t>
            </a:r>
            <a:r>
              <a:rPr lang="it-IT" dirty="0" err="1"/>
              <a:t>condifential</a:t>
            </a:r>
            <a:r>
              <a:rPr lang="it-IT" dirty="0"/>
              <a:t>  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453390" y="1447800"/>
            <a:ext cx="6046470" cy="382524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Energy meter with integrated control valve </a:t>
            </a:r>
          </a:p>
          <a:p>
            <a:r>
              <a:rPr lang="en-US" dirty="0"/>
              <a:t>Building automation connectivity (BMS): </a:t>
            </a:r>
            <a:r>
              <a:rPr lang="en-US" b="1" dirty="0"/>
              <a:t>Modbus, </a:t>
            </a:r>
            <a:r>
              <a:rPr lang="en-US" dirty="0" err="1"/>
              <a:t>BacNet</a:t>
            </a:r>
            <a:r>
              <a:rPr lang="en-US" dirty="0"/>
              <a:t>, MQTT</a:t>
            </a:r>
          </a:p>
          <a:p>
            <a:r>
              <a:rPr lang="it-IT" dirty="0" err="1"/>
              <a:t>Measurement</a:t>
            </a:r>
            <a:r>
              <a:rPr lang="it-IT" dirty="0"/>
              <a:t> and control of:</a:t>
            </a:r>
          </a:p>
          <a:p>
            <a:pPr lvl="1"/>
            <a:r>
              <a:rPr lang="it-IT" dirty="0"/>
              <a:t>Flow </a:t>
            </a:r>
          </a:p>
          <a:p>
            <a:pPr lvl="1"/>
            <a:r>
              <a:rPr lang="it-IT" dirty="0" err="1"/>
              <a:t>Differential</a:t>
            </a:r>
            <a:r>
              <a:rPr lang="it-IT" dirty="0"/>
              <a:t> </a:t>
            </a:r>
            <a:r>
              <a:rPr lang="el-GR" dirty="0"/>
              <a:t>Δ</a:t>
            </a:r>
            <a:r>
              <a:rPr lang="it-IT" dirty="0"/>
              <a:t>T(T1-T2)</a:t>
            </a:r>
          </a:p>
          <a:p>
            <a:pPr lvl="1"/>
            <a:r>
              <a:rPr lang="it-IT" dirty="0"/>
              <a:t>Flow temperature (T1)</a:t>
            </a:r>
          </a:p>
          <a:p>
            <a:pPr lvl="1"/>
            <a:r>
              <a:rPr lang="it-IT" dirty="0"/>
              <a:t>Return temperature (T2)</a:t>
            </a:r>
          </a:p>
          <a:p>
            <a:pPr lvl="1"/>
            <a:r>
              <a:rPr lang="it-IT" dirty="0"/>
              <a:t>Power</a:t>
            </a:r>
          </a:p>
          <a:p>
            <a:pPr lvl="1"/>
            <a:r>
              <a:rPr lang="it-IT" dirty="0"/>
              <a:t>Valve position</a:t>
            </a:r>
          </a:p>
          <a:p>
            <a:pPr lvl="1"/>
            <a:r>
              <a:rPr lang="it-IT" dirty="0"/>
              <a:t>MID </a:t>
            </a:r>
            <a:r>
              <a:rPr lang="it-IT" dirty="0" err="1"/>
              <a:t>certification</a:t>
            </a:r>
            <a:r>
              <a:rPr lang="it-IT" dirty="0"/>
              <a:t> </a:t>
            </a:r>
            <a:r>
              <a:rPr lang="it-IT" dirty="0" err="1"/>
              <a:t>compatible</a:t>
            </a:r>
            <a:r>
              <a:rPr lang="it-IT" dirty="0"/>
              <a:t> (Flow and Energy)</a:t>
            </a:r>
          </a:p>
          <a:p>
            <a:r>
              <a:rPr lang="it-IT" dirty="0"/>
              <a:t>Embedded </a:t>
            </a:r>
            <a:r>
              <a:rPr lang="it-IT" dirty="0" err="1"/>
              <a:t>electronic</a:t>
            </a:r>
            <a:r>
              <a:rPr lang="it-IT" dirty="0"/>
              <a:t> control </a:t>
            </a:r>
            <a:r>
              <a:rPr lang="it-IT" dirty="0" err="1"/>
              <a:t>unit</a:t>
            </a: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89928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Concept – Quick look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553075" y="5657850"/>
            <a:ext cx="3273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Reserved</a:t>
            </a:r>
            <a:r>
              <a:rPr lang="it-IT" dirty="0"/>
              <a:t> and </a:t>
            </a:r>
            <a:r>
              <a:rPr lang="it-IT" dirty="0" err="1"/>
              <a:t>condifential</a:t>
            </a:r>
            <a:r>
              <a:rPr lang="it-IT" dirty="0"/>
              <a:t>  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5341620" y="2306134"/>
            <a:ext cx="36804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Energy valve,</a:t>
            </a:r>
          </a:p>
          <a:p>
            <a:r>
              <a:rPr lang="it-IT" b="1" dirty="0" err="1"/>
              <a:t>main</a:t>
            </a:r>
            <a:r>
              <a:rPr lang="it-IT" b="1" dirty="0"/>
              <a:t> </a:t>
            </a:r>
            <a:r>
              <a:rPr lang="it-IT" b="1" dirty="0" err="1"/>
              <a:t>components</a:t>
            </a:r>
            <a:r>
              <a:rPr lang="it-IT" b="1" dirty="0"/>
              <a:t>: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Electromagnetic</a:t>
            </a:r>
            <a:r>
              <a:rPr lang="it-IT" dirty="0"/>
              <a:t> flow </a:t>
            </a:r>
            <a:r>
              <a:rPr lang="it-IT" dirty="0" err="1"/>
              <a:t>meter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Temperature </a:t>
            </a:r>
            <a:r>
              <a:rPr lang="it-IT" dirty="0" err="1"/>
              <a:t>sensors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Electronic control </a:t>
            </a:r>
            <a:r>
              <a:rPr lang="it-IT" dirty="0" err="1"/>
              <a:t>unit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Regulating</a:t>
            </a:r>
            <a:r>
              <a:rPr lang="it-IT" dirty="0"/>
              <a:t> valve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Valve </a:t>
            </a:r>
            <a:r>
              <a:rPr lang="it-IT" dirty="0" err="1"/>
              <a:t>Actuator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l="8002" r="6737"/>
          <a:stretch/>
        </p:blipFill>
        <p:spPr>
          <a:xfrm>
            <a:off x="441960" y="1333500"/>
            <a:ext cx="4709160" cy="424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889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Electromagnetic</a:t>
            </a:r>
            <a:r>
              <a:rPr lang="it-IT" dirty="0"/>
              <a:t> flow </a:t>
            </a:r>
            <a:r>
              <a:rPr lang="it-IT" dirty="0" err="1"/>
              <a:t>meter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553075" y="5657850"/>
            <a:ext cx="3273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Reserved</a:t>
            </a:r>
            <a:r>
              <a:rPr lang="it-IT" dirty="0"/>
              <a:t> and </a:t>
            </a:r>
            <a:r>
              <a:rPr lang="it-IT" dirty="0" err="1"/>
              <a:t>condifential</a:t>
            </a:r>
            <a:r>
              <a:rPr lang="it-IT" dirty="0"/>
              <a:t>  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4356848" y="2174339"/>
            <a:ext cx="45781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 err="1"/>
              <a:t>Features</a:t>
            </a:r>
            <a:r>
              <a:rPr lang="it-IT" dirty="0"/>
              <a:t>: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High </a:t>
            </a:r>
            <a:r>
              <a:rPr lang="it-IT" dirty="0" err="1"/>
              <a:t>accuracy</a:t>
            </a:r>
            <a:r>
              <a:rPr lang="it-IT" dirty="0"/>
              <a:t> flow </a:t>
            </a:r>
            <a:r>
              <a:rPr lang="it-IT" dirty="0" err="1"/>
              <a:t>measurement</a:t>
            </a:r>
            <a:r>
              <a:rPr lang="it-IT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Glycols in the water do not affect the flow measurement;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Less prone to problem in case of air bubble in the network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2"/>
          <a:srcRect r="2576"/>
          <a:stretch/>
        </p:blipFill>
        <p:spPr>
          <a:xfrm>
            <a:off x="233761" y="2174339"/>
            <a:ext cx="3960679" cy="251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352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Electronic control </a:t>
            </a:r>
            <a:r>
              <a:rPr lang="it-IT" dirty="0" err="1"/>
              <a:t>unit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553075" y="5657850"/>
            <a:ext cx="3273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Reserved</a:t>
            </a:r>
            <a:r>
              <a:rPr lang="it-IT" dirty="0"/>
              <a:t> and </a:t>
            </a:r>
            <a:r>
              <a:rPr lang="it-IT" dirty="0" err="1"/>
              <a:t>condifential</a:t>
            </a:r>
            <a:r>
              <a:rPr lang="it-IT" dirty="0"/>
              <a:t>  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89560" y="1550613"/>
            <a:ext cx="725186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 err="1"/>
              <a:t>Features</a:t>
            </a:r>
            <a:r>
              <a:rPr lang="it-IT" dirty="0"/>
              <a:t>: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Building </a:t>
            </a:r>
            <a:r>
              <a:rPr lang="it-IT" dirty="0" err="1"/>
              <a:t>automation</a:t>
            </a:r>
            <a:r>
              <a:rPr lang="it-IT" dirty="0"/>
              <a:t> </a:t>
            </a:r>
            <a:r>
              <a:rPr lang="it-IT" dirty="0" err="1"/>
              <a:t>connectivity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Enersem</a:t>
            </a:r>
            <a:r>
              <a:rPr lang="it-IT" dirty="0"/>
              <a:t> Cloud </a:t>
            </a:r>
            <a:r>
              <a:rPr lang="it-IT" dirty="0" err="1"/>
              <a:t>compatible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BMS </a:t>
            </a:r>
            <a:r>
              <a:rPr lang="it-IT" dirty="0" err="1"/>
              <a:t>compatible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Modbus</a:t>
            </a:r>
            <a:r>
              <a:rPr lang="it-IT" dirty="0"/>
              <a:t> and </a:t>
            </a: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protocols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Heating</a:t>
            </a:r>
            <a:r>
              <a:rPr lang="it-IT" dirty="0"/>
              <a:t> and </a:t>
            </a:r>
            <a:r>
              <a:rPr lang="it-IT" dirty="0" err="1"/>
              <a:t>cooling</a:t>
            </a:r>
            <a:r>
              <a:rPr lang="it-IT" dirty="0"/>
              <a:t> energy counters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Accurate flow </a:t>
            </a:r>
            <a:r>
              <a:rPr lang="it-IT" dirty="0" err="1"/>
              <a:t>measurement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T1, T2, </a:t>
            </a:r>
            <a:r>
              <a:rPr lang="el-GR" dirty="0"/>
              <a:t>Δ</a:t>
            </a:r>
            <a:r>
              <a:rPr lang="it-IT" dirty="0"/>
              <a:t>T </a:t>
            </a:r>
            <a:r>
              <a:rPr lang="it-IT" dirty="0" err="1"/>
              <a:t>measurement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Power and Energy </a:t>
            </a:r>
            <a:r>
              <a:rPr lang="it-IT" dirty="0" err="1"/>
              <a:t>measurement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Ethernet 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Serial port RS485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USB port (service)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Display (optional)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BCCCF355-DAB9-62D3-3743-48C23A7FDA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4" t="19705" r="48779" b="18472"/>
          <a:stretch/>
        </p:blipFill>
        <p:spPr>
          <a:xfrm>
            <a:off x="5553075" y="1690692"/>
            <a:ext cx="2689860" cy="339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253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Temperature </a:t>
            </a:r>
            <a:r>
              <a:rPr lang="it-IT" dirty="0" err="1"/>
              <a:t>sensors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553075" y="5657850"/>
            <a:ext cx="3273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Reserved</a:t>
            </a:r>
            <a:r>
              <a:rPr lang="it-IT" dirty="0"/>
              <a:t> and </a:t>
            </a:r>
            <a:r>
              <a:rPr lang="it-IT" dirty="0" err="1"/>
              <a:t>condifential</a:t>
            </a:r>
            <a:r>
              <a:rPr lang="it-IT" dirty="0"/>
              <a:t>  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4312024" y="1550613"/>
            <a:ext cx="457814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 err="1"/>
              <a:t>Features</a:t>
            </a:r>
            <a:r>
              <a:rPr lang="it-IT" dirty="0"/>
              <a:t>: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Connection: </a:t>
            </a:r>
            <a:r>
              <a:rPr lang="it-IT" dirty="0" err="1"/>
              <a:t>screw</a:t>
            </a:r>
            <a:r>
              <a:rPr lang="it-IT" dirty="0"/>
              <a:t> connection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Paired</a:t>
            </a:r>
            <a:r>
              <a:rPr lang="it-IT" dirty="0"/>
              <a:t> </a:t>
            </a:r>
            <a:r>
              <a:rPr lang="it-IT" dirty="0" err="1"/>
              <a:t>calibration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Type</a:t>
            </a:r>
            <a:r>
              <a:rPr lang="it-IT" dirty="0"/>
              <a:t>: Pt500/Pt1000;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N° </a:t>
            </a:r>
            <a:r>
              <a:rPr lang="it-IT" dirty="0" err="1"/>
              <a:t>wires</a:t>
            </a:r>
            <a:r>
              <a:rPr lang="it-IT" dirty="0"/>
              <a:t>: </a:t>
            </a:r>
            <a:r>
              <a:rPr lang="it-IT" dirty="0" err="1"/>
              <a:t>two-wire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Temperature </a:t>
            </a:r>
            <a:r>
              <a:rPr lang="it-IT" dirty="0" err="1"/>
              <a:t>range</a:t>
            </a:r>
            <a:r>
              <a:rPr lang="it-IT" dirty="0"/>
              <a:t>: 0 to 180 °C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Maximum pressure: PN 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Protection</a:t>
            </a:r>
            <a:r>
              <a:rPr lang="it-IT" dirty="0"/>
              <a:t> </a:t>
            </a:r>
            <a:r>
              <a:rPr lang="it-IT" dirty="0" err="1"/>
              <a:t>type</a:t>
            </a:r>
            <a:r>
              <a:rPr lang="it-IT" dirty="0"/>
              <a:t>: IP65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74" y="1490043"/>
            <a:ext cx="3059977" cy="416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76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Valve </a:t>
            </a:r>
            <a:r>
              <a:rPr lang="it-IT" dirty="0" err="1"/>
              <a:t>Actuator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553075" y="5657850"/>
            <a:ext cx="3273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Reserved</a:t>
            </a:r>
            <a:r>
              <a:rPr lang="it-IT" dirty="0"/>
              <a:t> and </a:t>
            </a:r>
            <a:r>
              <a:rPr lang="it-IT" dirty="0" err="1"/>
              <a:t>condifential</a:t>
            </a:r>
            <a:r>
              <a:rPr lang="it-IT" dirty="0"/>
              <a:t>  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4312024" y="1781735"/>
            <a:ext cx="45781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 err="1"/>
              <a:t>Features</a:t>
            </a:r>
            <a:r>
              <a:rPr lang="it-IT" dirty="0"/>
              <a:t>: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Voltage: 24V-50/60 Hz AC/DC;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Rotation angle: 90°;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Opening/closing time: 60’’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Control: proportional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Protection degree: IP54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Operating torque: 10 Nm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Position: measure of valve opening degree;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Position indicator: knob on cover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Manual operation: yes</a:t>
            </a:r>
            <a:endParaRPr lang="it-IT" dirty="0"/>
          </a:p>
        </p:txBody>
      </p:sp>
      <p:pic>
        <p:nvPicPr>
          <p:cNvPr id="1026" name="Picture 2" descr="RC12050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16" y="1781735"/>
            <a:ext cx="3582708" cy="358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7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Valve body and </a:t>
            </a:r>
            <a:r>
              <a:rPr lang="it-IT" dirty="0" err="1"/>
              <a:t>regulating</a:t>
            </a:r>
            <a:r>
              <a:rPr lang="it-IT" dirty="0"/>
              <a:t> valve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553075" y="5657850"/>
            <a:ext cx="3273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Reserved</a:t>
            </a:r>
            <a:r>
              <a:rPr lang="it-IT" dirty="0"/>
              <a:t> and </a:t>
            </a:r>
            <a:r>
              <a:rPr lang="it-IT" dirty="0" err="1"/>
              <a:t>condifential</a:t>
            </a:r>
            <a:r>
              <a:rPr lang="it-IT" dirty="0"/>
              <a:t>  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4365812" y="2306133"/>
            <a:ext cx="42106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/>
              <a:t>Features</a:t>
            </a:r>
            <a:r>
              <a:rPr lang="it-IT" dirty="0"/>
              <a:t>: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Body made of </a:t>
            </a:r>
            <a:r>
              <a:rPr lang="it-IT" dirty="0" err="1"/>
              <a:t>dezincification</a:t>
            </a:r>
            <a:r>
              <a:rPr lang="it-IT" dirty="0"/>
              <a:t> </a:t>
            </a:r>
            <a:r>
              <a:rPr lang="it-IT" dirty="0" err="1"/>
              <a:t>resistant</a:t>
            </a:r>
            <a:r>
              <a:rPr lang="it-IT" dirty="0"/>
              <a:t> </a:t>
            </a:r>
            <a:r>
              <a:rPr lang="it-IT" dirty="0" err="1"/>
              <a:t>brass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Size</a:t>
            </a:r>
            <a:r>
              <a:rPr lang="it-IT" dirty="0"/>
              <a:t> </a:t>
            </a:r>
            <a:r>
              <a:rPr lang="it-IT" dirty="0" err="1"/>
              <a:t>range</a:t>
            </a:r>
            <a:r>
              <a:rPr lang="it-IT" dirty="0"/>
              <a:t>: DN15÷DN50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PN25</a:t>
            </a:r>
          </a:p>
          <a:p>
            <a:pPr marL="285750" indent="-285750">
              <a:buFont typeface="Arial" charset="0"/>
              <a:buChar char="•"/>
            </a:pPr>
            <a:r>
              <a:rPr lang="it-IT" dirty="0" err="1"/>
              <a:t>Thermodynamic</a:t>
            </a:r>
            <a:r>
              <a:rPr lang="it-IT" dirty="0"/>
              <a:t> </a:t>
            </a:r>
            <a:r>
              <a:rPr lang="it-IT" dirty="0" err="1"/>
              <a:t>parameters</a:t>
            </a:r>
            <a:r>
              <a:rPr lang="it-IT" dirty="0"/>
              <a:t> </a:t>
            </a:r>
            <a:r>
              <a:rPr lang="it-IT" dirty="0" err="1"/>
              <a:t>measurement</a:t>
            </a:r>
            <a:endParaRPr lang="it-IT" dirty="0"/>
          </a:p>
          <a:p>
            <a:pPr marL="285750" indent="-285750">
              <a:buFont typeface="Arial" charset="0"/>
              <a:buChar char="•"/>
            </a:pPr>
            <a:r>
              <a:rPr lang="it-IT" dirty="0" err="1"/>
              <a:t>Equipercent</a:t>
            </a:r>
            <a:r>
              <a:rPr lang="it-IT" dirty="0"/>
              <a:t> </a:t>
            </a:r>
            <a:r>
              <a:rPr lang="it-IT" dirty="0" err="1"/>
              <a:t>characterized</a:t>
            </a:r>
            <a:r>
              <a:rPr lang="it-IT" dirty="0"/>
              <a:t> </a:t>
            </a:r>
            <a:br>
              <a:rPr lang="it-IT" dirty="0"/>
            </a:br>
            <a:r>
              <a:rPr lang="it-IT" dirty="0" err="1"/>
              <a:t>ball</a:t>
            </a:r>
            <a:r>
              <a:rPr lang="it-IT" dirty="0"/>
              <a:t> valve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13" y="2581834"/>
            <a:ext cx="3388284" cy="295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150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0ECC94-AF1A-C2B4-4C4D-11B7409D2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Comparison</a:t>
            </a:r>
            <a:endParaRPr lang="en-GB" dirty="0"/>
          </a:p>
        </p:txBody>
      </p:sp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7F78B486-DDCE-1E83-B56D-B2D903FA7A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9920816"/>
              </p:ext>
            </p:extLst>
          </p:nvPr>
        </p:nvGraphicFramePr>
        <p:xfrm>
          <a:off x="628650" y="1358283"/>
          <a:ext cx="7886700" cy="42016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675">
                  <a:extLst>
                    <a:ext uri="{9D8B030D-6E8A-4147-A177-3AD203B41FA5}">
                      <a16:colId xmlns:a16="http://schemas.microsoft.com/office/drawing/2014/main" val="3999696174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3780922992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541109545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932738535"/>
                    </a:ext>
                  </a:extLst>
                </a:gridCol>
              </a:tblGrid>
              <a:tr h="102011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3230345"/>
                  </a:ext>
                </a:extLst>
              </a:tr>
              <a:tr h="420418"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CIMBERIO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BELIMO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TOUR ANDERSON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SIEMENS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9881511"/>
                  </a:ext>
                </a:extLst>
              </a:tr>
              <a:tr h="420418">
                <a:tc>
                  <a:txBody>
                    <a:bodyPr/>
                    <a:lstStyle/>
                    <a:p>
                      <a:pPr algn="ctr"/>
                      <a:r>
                        <a:rPr lang="it-IT" dirty="0" err="1"/>
                        <a:t>Electromagnetic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/>
                        <a:t>Ultrasonic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/>
                        <a:t>Ultrasonic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/>
                        <a:t>Ultrasonic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0434594"/>
                  </a:ext>
                </a:extLst>
              </a:tr>
              <a:tr h="420418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Compact</a:t>
                      </a:r>
                    </a:p>
                    <a:p>
                      <a:pPr algn="ctr"/>
                      <a:r>
                        <a:rPr lang="it-IT" dirty="0"/>
                        <a:t>Single </a:t>
                      </a:r>
                      <a:r>
                        <a:rPr lang="it-IT" dirty="0" err="1"/>
                        <a:t>piece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No single </a:t>
                      </a:r>
                      <a:r>
                        <a:rPr lang="it-IT" dirty="0" err="1"/>
                        <a:t>piece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Single </a:t>
                      </a:r>
                      <a:r>
                        <a:rPr lang="it-IT" dirty="0" err="1"/>
                        <a:t>piece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No single </a:t>
                      </a:r>
                      <a:r>
                        <a:rPr lang="it-IT" dirty="0" err="1"/>
                        <a:t>piece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538030"/>
                  </a:ext>
                </a:extLst>
              </a:tr>
              <a:tr h="420418"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½» -  2»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½» - 2»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1»1/4 – 2»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½» - 2»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576778"/>
                  </a:ext>
                </a:extLst>
              </a:tr>
              <a:tr h="420418"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MODBUS </a:t>
                      </a:r>
                    </a:p>
                    <a:p>
                      <a:pPr algn="ctr"/>
                      <a:r>
                        <a:rPr lang="it-I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BACNET</a:t>
                      </a:r>
                    </a:p>
                    <a:p>
                      <a:pPr algn="ctr"/>
                      <a:r>
                        <a:rPr lang="it-I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MQTT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MODBUS</a:t>
                      </a:r>
                    </a:p>
                    <a:p>
                      <a:pPr algn="ctr"/>
                      <a:r>
                        <a:rPr lang="it-I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BACNET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MODBUS</a:t>
                      </a:r>
                    </a:p>
                    <a:p>
                      <a:pPr algn="ctr"/>
                      <a:r>
                        <a:rPr lang="it-I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BACNET</a:t>
                      </a:r>
                    </a:p>
                    <a:p>
                      <a:pPr algn="ctr"/>
                      <a:r>
                        <a:rPr lang="it-I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MQTT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MODBUS </a:t>
                      </a:r>
                    </a:p>
                    <a:p>
                      <a:pPr algn="ctr"/>
                      <a:r>
                        <a:rPr lang="it-I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BACNET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581139"/>
                  </a:ext>
                </a:extLst>
              </a:tr>
              <a:tr h="420418">
                <a:tc>
                  <a:txBody>
                    <a:bodyPr/>
                    <a:lstStyle/>
                    <a:p>
                      <a:pPr algn="ctr"/>
                      <a:r>
                        <a:rPr lang="it-IT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Characterized</a:t>
                      </a:r>
                      <a:r>
                        <a:rPr lang="it-I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ball</a:t>
                      </a:r>
                      <a:r>
                        <a:rPr lang="it-I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valve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Characterized</a:t>
                      </a:r>
                      <a:r>
                        <a:rPr lang="it-I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ball</a:t>
                      </a:r>
                      <a:r>
                        <a:rPr lang="it-I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valve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Globe 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Characterized</a:t>
                      </a:r>
                      <a:r>
                        <a:rPr lang="it-I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ball</a:t>
                      </a:r>
                      <a:r>
                        <a:rPr lang="it-I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valve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4653166"/>
                  </a:ext>
                </a:extLst>
              </a:tr>
            </a:tbl>
          </a:graphicData>
        </a:graphic>
      </p:graphicFrame>
      <p:pic>
        <p:nvPicPr>
          <p:cNvPr id="6" name="Immagine 5">
            <a:extLst>
              <a:ext uri="{FF2B5EF4-FFF2-40B4-BE49-F238E27FC236}">
                <a16:creationId xmlns:a16="http://schemas.microsoft.com/office/drawing/2014/main" id="{AF7EA450-AE42-9141-9DFA-0DD0BD1907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5" r="6827"/>
          <a:stretch/>
        </p:blipFill>
        <p:spPr>
          <a:xfrm>
            <a:off x="1183689" y="1536674"/>
            <a:ext cx="733887" cy="669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E57CCEA9-EA04-FC64-C8F4-642EFA29F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3498" y="1536674"/>
            <a:ext cx="1117825" cy="669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6490D20A-C6B1-B6A0-7672-4A7FDF82DD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1439" y="1479622"/>
            <a:ext cx="801265" cy="7835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37FD9AD8-BD49-A63E-360E-5E0E764F3B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1401" y="1536010"/>
            <a:ext cx="1227569" cy="7271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788084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Personalizzato 2">
      <a:dk1>
        <a:srgbClr val="00B0F0"/>
      </a:dk1>
      <a:lt1>
        <a:sysClr val="window" lastClr="FFFFFF"/>
      </a:lt1>
      <a:dk2>
        <a:srgbClr val="00B0F0"/>
      </a:dk2>
      <a:lt2>
        <a:srgbClr val="FFFFFF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zione standard1" id="{DF8847AC-9D08-4F3D-90B2-B8B0BB336B4B}" vid="{8158E784-CADD-4C24-AC8D-6F948D8169B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2967</TotalTime>
  <Words>420</Words>
  <Application>Microsoft Office PowerPoint</Application>
  <PresentationFormat>Presentazione su schermo (4:3)</PresentationFormat>
  <Paragraphs>134</Paragraphs>
  <Slides>11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5" baseType="lpstr">
      <vt:lpstr>Arial</vt:lpstr>
      <vt:lpstr>Calibri</vt:lpstr>
      <vt:lpstr>Century Gothic</vt:lpstr>
      <vt:lpstr>Tema di Office</vt:lpstr>
      <vt:lpstr>Cimberio Energy Valve</vt:lpstr>
      <vt:lpstr>General features - This is it</vt:lpstr>
      <vt:lpstr>Concept – Quick look</vt:lpstr>
      <vt:lpstr>Electromagnetic flow meter</vt:lpstr>
      <vt:lpstr>Electronic control unit</vt:lpstr>
      <vt:lpstr>Temperature sensors</vt:lpstr>
      <vt:lpstr>Valve Actuator</vt:lpstr>
      <vt:lpstr>Valve body and regulating valve</vt:lpstr>
      <vt:lpstr>Comparison</vt:lpstr>
      <vt:lpstr>Thank you  for  your attention</vt:lpstr>
      <vt:lpstr>Block diagram – inside look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Prova</dc:title>
  <dc:creator>Tiziano Guidetti</dc:creator>
  <cp:lastModifiedBy>andrea chiarello</cp:lastModifiedBy>
  <cp:revision>161</cp:revision>
  <cp:lastPrinted>2019-01-11T11:00:28Z</cp:lastPrinted>
  <dcterms:created xsi:type="dcterms:W3CDTF">2017-06-09T06:22:01Z</dcterms:created>
  <dcterms:modified xsi:type="dcterms:W3CDTF">2022-05-23T14:42:39Z</dcterms:modified>
</cp:coreProperties>
</file>