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6" r:id="rId3"/>
    <p:sldId id="268" r:id="rId4"/>
    <p:sldId id="271" r:id="rId5"/>
    <p:sldId id="267" r:id="rId6"/>
    <p:sldId id="269" r:id="rId7"/>
    <p:sldId id="272" r:id="rId8"/>
    <p:sldId id="270" r:id="rId9"/>
    <p:sldId id="273" r:id="rId10"/>
    <p:sldId id="274" r:id="rId11"/>
    <p:sldId id="257" r:id="rId12"/>
    <p:sldId id="259" r:id="rId13"/>
    <p:sldId id="258" r:id="rId14"/>
    <p:sldId id="260" r:id="rId15"/>
    <p:sldId id="261" r:id="rId16"/>
    <p:sldId id="262" r:id="rId17"/>
    <p:sldId id="264" r:id="rId18"/>
    <p:sldId id="275" r:id="rId19"/>
    <p:sldId id="263" r:id="rId20"/>
    <p:sldId id="265" r:id="rId21"/>
  </p:sldIdLst>
  <p:sldSz cx="9144000" cy="6858000" type="screen4x3"/>
  <p:notesSz cx="6681788" cy="9812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D3CBDF09-14C1-4F3B-92C4-8B97F0BDA4D2}">
          <p14:sldIdLst>
            <p14:sldId id="256"/>
            <p14:sldId id="266"/>
            <p14:sldId id="268"/>
            <p14:sldId id="271"/>
            <p14:sldId id="267"/>
            <p14:sldId id="269"/>
            <p14:sldId id="272"/>
            <p14:sldId id="270"/>
            <p14:sldId id="273"/>
            <p14:sldId id="274"/>
            <p14:sldId id="257"/>
            <p14:sldId id="259"/>
            <p14:sldId id="258"/>
            <p14:sldId id="260"/>
            <p14:sldId id="261"/>
            <p14:sldId id="262"/>
            <p14:sldId id="264"/>
            <p14:sldId id="275"/>
            <p14:sldId id="263"/>
            <p14:sldId id="26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chiarello" initials="ac" lastIdx="1" clrIdx="0">
    <p:extLst>
      <p:ext uri="{19B8F6BF-5375-455C-9EA6-DF929625EA0E}">
        <p15:presenceInfo xmlns:p15="http://schemas.microsoft.com/office/powerpoint/2012/main" userId="S-1-5-21-3795078753-210147600-4024785924-36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637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4660"/>
  </p:normalViewPr>
  <p:slideViewPr>
    <p:cSldViewPr snapToGrid="0">
      <p:cViewPr>
        <p:scale>
          <a:sx n="125" d="100"/>
          <a:sy n="125" d="100"/>
        </p:scale>
        <p:origin x="269" y="-106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95441" cy="492321"/>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784801" y="0"/>
            <a:ext cx="2895441" cy="492321"/>
          </a:xfrm>
          <a:prstGeom prst="rect">
            <a:avLst/>
          </a:prstGeom>
        </p:spPr>
        <p:txBody>
          <a:bodyPr vert="horz" lIns="91440" tIns="45720" rIns="91440" bIns="45720" rtlCol="0"/>
          <a:lstStyle>
            <a:lvl1pPr algn="r">
              <a:defRPr sz="1200"/>
            </a:lvl1pPr>
          </a:lstStyle>
          <a:p>
            <a:fld id="{BCB57A02-838C-4F46-9D66-58CAF8DC379E}" type="datetimeFigureOut">
              <a:rPr lang="en-GB" smtClean="0"/>
              <a:t>23/05/2022</a:t>
            </a:fld>
            <a:endParaRPr lang="en-GB"/>
          </a:p>
        </p:txBody>
      </p:sp>
      <p:sp>
        <p:nvSpPr>
          <p:cNvPr id="4" name="Segnaposto immagine diapositiva 3"/>
          <p:cNvSpPr>
            <a:spLocks noGrp="1" noRot="1" noChangeAspect="1"/>
          </p:cNvSpPr>
          <p:nvPr>
            <p:ph type="sldImg" idx="2"/>
          </p:nvPr>
        </p:nvSpPr>
        <p:spPr>
          <a:xfrm>
            <a:off x="1133475" y="1227138"/>
            <a:ext cx="4414838" cy="3311525"/>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68179" y="4722188"/>
            <a:ext cx="5345430" cy="3863608"/>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9320019"/>
            <a:ext cx="2895441" cy="492320"/>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784801" y="9320019"/>
            <a:ext cx="2895441" cy="492320"/>
          </a:xfrm>
          <a:prstGeom prst="rect">
            <a:avLst/>
          </a:prstGeom>
        </p:spPr>
        <p:txBody>
          <a:bodyPr vert="horz" lIns="91440" tIns="45720" rIns="91440" bIns="45720" rtlCol="0" anchor="b"/>
          <a:lstStyle>
            <a:lvl1pPr algn="r">
              <a:defRPr sz="1200"/>
            </a:lvl1pPr>
          </a:lstStyle>
          <a:p>
            <a:fld id="{AEDFD08E-E797-4A2D-8DFA-CF88764E9862}" type="slidenum">
              <a:rPr lang="en-GB" smtClean="0"/>
              <a:t>‹N›</a:t>
            </a:fld>
            <a:endParaRPr lang="en-GB"/>
          </a:p>
        </p:txBody>
      </p:sp>
    </p:spTree>
    <p:extLst>
      <p:ext uri="{BB962C8B-B14F-4D97-AF65-F5344CB8AC3E}">
        <p14:creationId xmlns:p14="http://schemas.microsoft.com/office/powerpoint/2010/main" val="117208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a:t>
            </a:r>
            <a:endParaRPr lang="en-GB"/>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it-IT"/>
              <a:t>Fare clic per modificare lo stile del sottotitolo dello schema</a:t>
            </a:r>
            <a:endParaRPr lang="en-GB"/>
          </a:p>
        </p:txBody>
      </p:sp>
      <p:sp>
        <p:nvSpPr>
          <p:cNvPr id="4" name="Segnaposto data 3"/>
          <p:cNvSpPr>
            <a:spLocks noGrp="1"/>
          </p:cNvSpPr>
          <p:nvPr>
            <p:ph type="dt" sz="half" idx="10"/>
          </p:nvPr>
        </p:nvSpPr>
        <p:spPr/>
        <p:txBody>
          <a:bodyPr/>
          <a:lstStyle/>
          <a:p>
            <a:fld id="{34D43561-AFCE-4B26-88EB-728D24A445DA}" type="datetimeFigureOut">
              <a:rPr lang="en-GB" smtClean="0"/>
              <a:t>23/05/2022</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C2BF733F-F9C6-48E6-B9BD-D6A6D3FDAA90}" type="slidenum">
              <a:rPr lang="en-GB" smtClean="0"/>
              <a:t>‹N›</a:t>
            </a:fld>
            <a:endParaRPr lang="en-GB"/>
          </a:p>
        </p:txBody>
      </p:sp>
    </p:spTree>
    <p:extLst>
      <p:ext uri="{BB962C8B-B14F-4D97-AF65-F5344CB8AC3E}">
        <p14:creationId xmlns:p14="http://schemas.microsoft.com/office/powerpoint/2010/main" val="3289590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34D43561-AFCE-4B26-88EB-728D24A445DA}" type="datetimeFigureOut">
              <a:rPr lang="en-GB" smtClean="0"/>
              <a:t>23/05/2022</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C2BF733F-F9C6-48E6-B9BD-D6A6D3FDAA90}" type="slidenum">
              <a:rPr lang="en-GB" smtClean="0"/>
              <a:t>‹N›</a:t>
            </a:fld>
            <a:endParaRPr lang="en-GB"/>
          </a:p>
        </p:txBody>
      </p:sp>
    </p:spTree>
    <p:extLst>
      <p:ext uri="{BB962C8B-B14F-4D97-AF65-F5344CB8AC3E}">
        <p14:creationId xmlns:p14="http://schemas.microsoft.com/office/powerpoint/2010/main" val="2627988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6" y="365125"/>
            <a:ext cx="1971675" cy="5811838"/>
          </a:xfrm>
        </p:spPr>
        <p:txBody>
          <a:bodyPr vert="eaVert"/>
          <a:lstStyle/>
          <a:p>
            <a:r>
              <a:rPr lang="it-IT"/>
              <a:t>Fare clic per modificare lo stile del titolo</a:t>
            </a:r>
            <a:endParaRPr lang="en-GB"/>
          </a:p>
        </p:txBody>
      </p:sp>
      <p:sp>
        <p:nvSpPr>
          <p:cNvPr id="3" name="Segnaposto testo verticale 2"/>
          <p:cNvSpPr>
            <a:spLocks noGrp="1"/>
          </p:cNvSpPr>
          <p:nvPr>
            <p:ph type="body" orient="vert" idx="1"/>
          </p:nvPr>
        </p:nvSpPr>
        <p:spPr>
          <a:xfrm>
            <a:off x="628652"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34D43561-AFCE-4B26-88EB-728D24A445DA}" type="datetimeFigureOut">
              <a:rPr lang="en-GB" smtClean="0"/>
              <a:t>23/05/2022</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C2BF733F-F9C6-48E6-B9BD-D6A6D3FDAA90}" type="slidenum">
              <a:rPr lang="en-GB" smtClean="0"/>
              <a:t>‹N›</a:t>
            </a:fld>
            <a:endParaRPr lang="en-GB"/>
          </a:p>
        </p:txBody>
      </p:sp>
    </p:spTree>
    <p:extLst>
      <p:ext uri="{BB962C8B-B14F-4D97-AF65-F5344CB8AC3E}">
        <p14:creationId xmlns:p14="http://schemas.microsoft.com/office/powerpoint/2010/main" val="30809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34D43561-AFCE-4B26-88EB-728D24A445DA}" type="datetimeFigureOut">
              <a:rPr lang="en-GB" smtClean="0"/>
              <a:t>23/05/2022</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C2BF733F-F9C6-48E6-B9BD-D6A6D3FDAA90}" type="slidenum">
              <a:rPr lang="en-GB" smtClean="0"/>
              <a:t>‹N›</a:t>
            </a:fld>
            <a:endParaRPr lang="en-GB"/>
          </a:p>
        </p:txBody>
      </p:sp>
    </p:spTree>
    <p:extLst>
      <p:ext uri="{BB962C8B-B14F-4D97-AF65-F5344CB8AC3E}">
        <p14:creationId xmlns:p14="http://schemas.microsoft.com/office/powerpoint/2010/main" val="1144276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43"/>
            <a:ext cx="7886700" cy="2852737"/>
          </a:xfrm>
        </p:spPr>
        <p:txBody>
          <a:bodyPr anchor="b"/>
          <a:lstStyle>
            <a:lvl1pPr>
              <a:defRPr sz="4500"/>
            </a:lvl1pPr>
          </a:lstStyle>
          <a:p>
            <a:r>
              <a:rPr lang="it-IT"/>
              <a:t>Fare clic per modificare lo stile del titolo</a:t>
            </a:r>
            <a:endParaRPr lang="en-GB"/>
          </a:p>
        </p:txBody>
      </p:sp>
      <p:sp>
        <p:nvSpPr>
          <p:cNvPr id="3" name="Segnaposto testo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34D43561-AFCE-4B26-88EB-728D24A445DA}" type="datetimeFigureOut">
              <a:rPr lang="en-GB" smtClean="0"/>
              <a:t>23/05/2022</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C2BF733F-F9C6-48E6-B9BD-D6A6D3FDAA90}" type="slidenum">
              <a:rPr lang="en-GB" smtClean="0"/>
              <a:t>‹N›</a:t>
            </a:fld>
            <a:endParaRPr lang="en-GB"/>
          </a:p>
        </p:txBody>
      </p:sp>
    </p:spTree>
    <p:extLst>
      <p:ext uri="{BB962C8B-B14F-4D97-AF65-F5344CB8AC3E}">
        <p14:creationId xmlns:p14="http://schemas.microsoft.com/office/powerpoint/2010/main" val="2024157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p:cNvSpPr>
            <a:spLocks noGrp="1"/>
          </p:cNvSpPr>
          <p:nvPr>
            <p:ph type="dt" sz="half" idx="10"/>
          </p:nvPr>
        </p:nvSpPr>
        <p:spPr/>
        <p:txBody>
          <a:bodyPr/>
          <a:lstStyle/>
          <a:p>
            <a:fld id="{34D43561-AFCE-4B26-88EB-728D24A445DA}" type="datetimeFigureOut">
              <a:rPr lang="en-GB" smtClean="0"/>
              <a:t>23/05/2022</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C2BF733F-F9C6-48E6-B9BD-D6A6D3FDAA90}" type="slidenum">
              <a:rPr lang="en-GB" smtClean="0"/>
              <a:t>‹N›</a:t>
            </a:fld>
            <a:endParaRPr lang="en-GB"/>
          </a:p>
        </p:txBody>
      </p:sp>
    </p:spTree>
    <p:extLst>
      <p:ext uri="{BB962C8B-B14F-4D97-AF65-F5344CB8AC3E}">
        <p14:creationId xmlns:p14="http://schemas.microsoft.com/office/powerpoint/2010/main" val="3195769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9"/>
            <a:ext cx="7886700" cy="1325563"/>
          </a:xfrm>
        </p:spPr>
        <p:txBody>
          <a:bodyPr/>
          <a:lstStyle/>
          <a:p>
            <a:r>
              <a:rPr lang="it-IT"/>
              <a:t>Fare clic per modificare lo stile del titolo</a:t>
            </a:r>
            <a:endParaRPr lang="en-GB"/>
          </a:p>
        </p:txBody>
      </p:sp>
      <p:sp>
        <p:nvSpPr>
          <p:cNvPr id="3" name="Segnaposto testo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it-IT"/>
              <a:t>Modifica gli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it-IT"/>
              <a:t>Modifica gli stili del testo dello schema</a:t>
            </a:r>
          </a:p>
        </p:txBody>
      </p:sp>
      <p:sp>
        <p:nvSpPr>
          <p:cNvPr id="6" name="Segnaposto contenuto 5"/>
          <p:cNvSpPr>
            <a:spLocks noGrp="1"/>
          </p:cNvSpPr>
          <p:nvPr>
            <p:ph sz="quarter" idx="4"/>
          </p:nvPr>
        </p:nvSpPr>
        <p:spPr>
          <a:xfrm>
            <a:off x="4629152"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p:cNvSpPr>
            <a:spLocks noGrp="1"/>
          </p:cNvSpPr>
          <p:nvPr>
            <p:ph type="dt" sz="half" idx="10"/>
          </p:nvPr>
        </p:nvSpPr>
        <p:spPr/>
        <p:txBody>
          <a:bodyPr/>
          <a:lstStyle/>
          <a:p>
            <a:fld id="{34D43561-AFCE-4B26-88EB-728D24A445DA}" type="datetimeFigureOut">
              <a:rPr lang="en-GB" smtClean="0"/>
              <a:t>23/05/2022</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C2BF733F-F9C6-48E6-B9BD-D6A6D3FDAA90}" type="slidenum">
              <a:rPr lang="en-GB" smtClean="0"/>
              <a:t>‹N›</a:t>
            </a:fld>
            <a:endParaRPr lang="en-GB"/>
          </a:p>
        </p:txBody>
      </p:sp>
    </p:spTree>
    <p:extLst>
      <p:ext uri="{BB962C8B-B14F-4D97-AF65-F5344CB8AC3E}">
        <p14:creationId xmlns:p14="http://schemas.microsoft.com/office/powerpoint/2010/main" val="232982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data 2"/>
          <p:cNvSpPr>
            <a:spLocks noGrp="1"/>
          </p:cNvSpPr>
          <p:nvPr>
            <p:ph type="dt" sz="half" idx="10"/>
          </p:nvPr>
        </p:nvSpPr>
        <p:spPr/>
        <p:txBody>
          <a:bodyPr/>
          <a:lstStyle/>
          <a:p>
            <a:fld id="{34D43561-AFCE-4B26-88EB-728D24A445DA}" type="datetimeFigureOut">
              <a:rPr lang="en-GB" smtClean="0"/>
              <a:t>23/05/2022</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C2BF733F-F9C6-48E6-B9BD-D6A6D3FDAA90}" type="slidenum">
              <a:rPr lang="en-GB" smtClean="0"/>
              <a:t>‹N›</a:t>
            </a:fld>
            <a:endParaRPr lang="en-GB"/>
          </a:p>
        </p:txBody>
      </p:sp>
    </p:spTree>
    <p:extLst>
      <p:ext uri="{BB962C8B-B14F-4D97-AF65-F5344CB8AC3E}">
        <p14:creationId xmlns:p14="http://schemas.microsoft.com/office/powerpoint/2010/main" val="3899905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4D43561-AFCE-4B26-88EB-728D24A445DA}" type="datetimeFigureOut">
              <a:rPr lang="en-GB" smtClean="0"/>
              <a:t>23/05/2022</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C2BF733F-F9C6-48E6-B9BD-D6A6D3FDAA90}" type="slidenum">
              <a:rPr lang="en-GB" smtClean="0"/>
              <a:t>‹N›</a:t>
            </a:fld>
            <a:endParaRPr lang="en-GB"/>
          </a:p>
        </p:txBody>
      </p:sp>
    </p:spTree>
    <p:extLst>
      <p:ext uri="{BB962C8B-B14F-4D97-AF65-F5344CB8AC3E}">
        <p14:creationId xmlns:p14="http://schemas.microsoft.com/office/powerpoint/2010/main" val="3502404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endParaRPr lang="en-GB"/>
          </a:p>
        </p:txBody>
      </p:sp>
      <p:sp>
        <p:nvSpPr>
          <p:cNvPr id="3" name="Segnaposto contenuto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34D43561-AFCE-4B26-88EB-728D24A445DA}" type="datetimeFigureOut">
              <a:rPr lang="en-GB" smtClean="0"/>
              <a:t>23/05/2022</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C2BF733F-F9C6-48E6-B9BD-D6A6D3FDAA90}" type="slidenum">
              <a:rPr lang="en-GB" smtClean="0"/>
              <a:t>‹N›</a:t>
            </a:fld>
            <a:endParaRPr lang="en-GB"/>
          </a:p>
        </p:txBody>
      </p:sp>
    </p:spTree>
    <p:extLst>
      <p:ext uri="{BB962C8B-B14F-4D97-AF65-F5344CB8AC3E}">
        <p14:creationId xmlns:p14="http://schemas.microsoft.com/office/powerpoint/2010/main" val="2541247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endParaRPr lang="en-GB"/>
          </a:p>
        </p:txBody>
      </p:sp>
      <p:sp>
        <p:nvSpPr>
          <p:cNvPr id="3" name="Segnaposto immagine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it-IT"/>
              <a:t>Fare clic sull'icona per inserire un'immagine</a:t>
            </a:r>
            <a:endParaRPr lang="en-GB"/>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34D43561-AFCE-4B26-88EB-728D24A445DA}" type="datetimeFigureOut">
              <a:rPr lang="en-GB" smtClean="0"/>
              <a:t>23/05/2022</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C2BF733F-F9C6-48E6-B9BD-D6A6D3FDAA90}" type="slidenum">
              <a:rPr lang="en-GB" smtClean="0"/>
              <a:t>‹N›</a:t>
            </a:fld>
            <a:endParaRPr lang="en-GB"/>
          </a:p>
        </p:txBody>
      </p:sp>
    </p:spTree>
    <p:extLst>
      <p:ext uri="{BB962C8B-B14F-4D97-AF65-F5344CB8AC3E}">
        <p14:creationId xmlns:p14="http://schemas.microsoft.com/office/powerpoint/2010/main" val="4035950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it-IT"/>
              <a:t>Fare clic per modificare lo stile del titolo</a:t>
            </a:r>
            <a:endParaRPr lang="en-GB"/>
          </a:p>
        </p:txBody>
      </p:sp>
      <p:sp>
        <p:nvSpPr>
          <p:cNvPr id="3" name="Segnaposto tes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4D43561-AFCE-4B26-88EB-728D24A445DA}" type="datetimeFigureOut">
              <a:rPr lang="en-GB" smtClean="0"/>
              <a:t>23/05/2022</a:t>
            </a:fld>
            <a:endParaRPr lang="en-GB"/>
          </a:p>
        </p:txBody>
      </p:sp>
      <p:sp>
        <p:nvSpPr>
          <p:cNvPr id="5" name="Segnaposto piè di pagina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egnaposto numero diapositiva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2BF733F-F9C6-48E6-B9BD-D6A6D3FDAA90}" type="slidenum">
              <a:rPr lang="en-GB" smtClean="0"/>
              <a:t>‹N›</a:t>
            </a:fld>
            <a:endParaRPr lang="en-GB"/>
          </a:p>
        </p:txBody>
      </p:sp>
    </p:spTree>
    <p:extLst>
      <p:ext uri="{BB962C8B-B14F-4D97-AF65-F5344CB8AC3E}">
        <p14:creationId xmlns:p14="http://schemas.microsoft.com/office/powerpoint/2010/main" val="2788801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8.xml"/><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964045" y="1357745"/>
            <a:ext cx="7215909" cy="794472"/>
          </a:xfrm>
        </p:spPr>
        <p:txBody>
          <a:bodyPr>
            <a:normAutofit fontScale="90000"/>
          </a:bodyPr>
          <a:lstStyle/>
          <a:p>
            <a:br>
              <a:rPr lang="it-IT" dirty="0"/>
            </a:br>
            <a:r>
              <a:rPr lang="it-IT" dirty="0"/>
              <a:t> </a:t>
            </a:r>
            <a:r>
              <a:rPr lang="it-IT" b="1" dirty="0" err="1"/>
              <a:t>Effective</a:t>
            </a:r>
            <a:r>
              <a:rPr lang="it-IT" b="1" dirty="0"/>
              <a:t> </a:t>
            </a:r>
            <a:r>
              <a:rPr lang="it-IT" b="1" dirty="0" err="1"/>
              <a:t>prevention</a:t>
            </a:r>
            <a:r>
              <a:rPr lang="it-IT" b="1" dirty="0"/>
              <a:t> from Legionella </a:t>
            </a:r>
            <a:r>
              <a:rPr lang="it-IT" b="1" dirty="0" err="1"/>
              <a:t>bacteria</a:t>
            </a:r>
            <a:r>
              <a:rPr lang="it-IT" b="1" dirty="0"/>
              <a:t> </a:t>
            </a:r>
            <a:endParaRPr lang="en-GB" dirty="0"/>
          </a:p>
        </p:txBody>
      </p:sp>
      <p:pic>
        <p:nvPicPr>
          <p:cNvPr id="4" name="Immagine 3">
            <a:extLst>
              <a:ext uri="{FF2B5EF4-FFF2-40B4-BE49-F238E27FC236}">
                <a16:creationId xmlns:a16="http://schemas.microsoft.com/office/drawing/2014/main" id="{8B49EA08-717B-4957-B1A5-1D232C25A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47925"/>
            <a:ext cx="9144000" cy="3657600"/>
          </a:xfrm>
          <a:prstGeom prst="rect">
            <a:avLst/>
          </a:prstGeom>
        </p:spPr>
      </p:pic>
      <p:sp>
        <p:nvSpPr>
          <p:cNvPr id="10" name="Sottotitolo 9">
            <a:extLst>
              <a:ext uri="{FF2B5EF4-FFF2-40B4-BE49-F238E27FC236}">
                <a16:creationId xmlns:a16="http://schemas.microsoft.com/office/drawing/2014/main" id="{9818C4FA-0246-4A51-951E-34B20C656454}"/>
              </a:ext>
            </a:extLst>
          </p:cNvPr>
          <p:cNvSpPr>
            <a:spLocks noGrp="1"/>
          </p:cNvSpPr>
          <p:nvPr>
            <p:ph type="subTitle" idx="1"/>
          </p:nvPr>
        </p:nvSpPr>
        <p:spPr/>
        <p:txBody>
          <a:bodyPr/>
          <a:lstStyle/>
          <a:p>
            <a:endParaRPr lang="it-IT" dirty="0"/>
          </a:p>
        </p:txBody>
      </p:sp>
    </p:spTree>
    <p:extLst>
      <p:ext uri="{BB962C8B-B14F-4D97-AF65-F5344CB8AC3E}">
        <p14:creationId xmlns:p14="http://schemas.microsoft.com/office/powerpoint/2010/main" val="3745077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142999" y="2152217"/>
            <a:ext cx="6858000" cy="1655762"/>
          </a:xfrm>
        </p:spPr>
        <p:txBody>
          <a:bodyPr/>
          <a:lstStyle/>
          <a:p>
            <a:r>
              <a:rPr lang="en-GB" dirty="0"/>
              <a:t>For domestic hot water recirculation loops</a:t>
            </a:r>
            <a:endParaRPr lang="en-US" dirty="0"/>
          </a:p>
        </p:txBody>
      </p:sp>
      <p:sp>
        <p:nvSpPr>
          <p:cNvPr id="5" name="Titolo 4"/>
          <p:cNvSpPr>
            <a:spLocks noGrp="1"/>
          </p:cNvSpPr>
          <p:nvPr>
            <p:ph type="ctrTitle"/>
          </p:nvPr>
        </p:nvSpPr>
        <p:spPr>
          <a:xfrm>
            <a:off x="964045" y="1357745"/>
            <a:ext cx="7215909" cy="794472"/>
          </a:xfrm>
        </p:spPr>
        <p:txBody>
          <a:bodyPr>
            <a:normAutofit fontScale="90000"/>
          </a:bodyPr>
          <a:lstStyle/>
          <a:p>
            <a:r>
              <a:rPr lang="en-GB" b="1" dirty="0"/>
              <a:t>Cim 778</a:t>
            </a:r>
            <a:br>
              <a:rPr lang="en-GB" dirty="0"/>
            </a:br>
            <a:r>
              <a:rPr lang="en-GB" dirty="0"/>
              <a:t>Thermostatic regulator</a:t>
            </a:r>
          </a:p>
        </p:txBody>
      </p:sp>
      <p:sp>
        <p:nvSpPr>
          <p:cNvPr id="9" name="CasellaDiTesto 8">
            <a:extLst>
              <a:ext uri="{FF2B5EF4-FFF2-40B4-BE49-F238E27FC236}">
                <a16:creationId xmlns:a16="http://schemas.microsoft.com/office/drawing/2014/main" id="{0BE23274-762D-4385-890D-DE3E33EF193F}"/>
              </a:ext>
            </a:extLst>
          </p:cNvPr>
          <p:cNvSpPr txBox="1"/>
          <p:nvPr/>
        </p:nvSpPr>
        <p:spPr>
          <a:xfrm>
            <a:off x="7529051" y="5733254"/>
            <a:ext cx="1407758" cy="338554"/>
          </a:xfrm>
          <a:prstGeom prst="rect">
            <a:avLst/>
          </a:prstGeom>
          <a:noFill/>
        </p:spPr>
        <p:txBody>
          <a:bodyPr wrap="none" rtlCol="0">
            <a:spAutoFit/>
          </a:bodyPr>
          <a:lstStyle/>
          <a:p>
            <a:r>
              <a:rPr lang="it-IT" sz="1600" dirty="0" err="1"/>
              <a:t>Confidential</a:t>
            </a:r>
            <a:endParaRPr lang="en-GB" sz="1600" dirty="0"/>
          </a:p>
        </p:txBody>
      </p:sp>
      <p:pic>
        <p:nvPicPr>
          <p:cNvPr id="8" name="Immagine 7">
            <a:extLst>
              <a:ext uri="{FF2B5EF4-FFF2-40B4-BE49-F238E27FC236}">
                <a16:creationId xmlns:a16="http://schemas.microsoft.com/office/drawing/2014/main" id="{F11017AA-F288-40BB-A9BA-FFFFECDA41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3629" y="2693330"/>
            <a:ext cx="2964792" cy="3209201"/>
          </a:xfrm>
          <a:prstGeom prst="rect">
            <a:avLst/>
          </a:prstGeom>
        </p:spPr>
      </p:pic>
      <p:pic>
        <p:nvPicPr>
          <p:cNvPr id="7" name="Immagine 6">
            <a:extLst>
              <a:ext uri="{FF2B5EF4-FFF2-40B4-BE49-F238E27FC236}">
                <a16:creationId xmlns:a16="http://schemas.microsoft.com/office/drawing/2014/main" id="{C2B13841-2293-485E-BD9E-E1C93B177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366" y="2502849"/>
            <a:ext cx="2372149" cy="2372149"/>
          </a:xfrm>
          <a:prstGeom prst="rect">
            <a:avLst/>
          </a:prstGeom>
        </p:spPr>
      </p:pic>
      <p:sp>
        <p:nvSpPr>
          <p:cNvPr id="2" name="CasellaDiTesto 1">
            <a:extLst>
              <a:ext uri="{FF2B5EF4-FFF2-40B4-BE49-F238E27FC236}">
                <a16:creationId xmlns:a16="http://schemas.microsoft.com/office/drawing/2014/main" id="{EBDED2CA-2943-4060-8421-EEDF14D9B5E1}"/>
              </a:ext>
            </a:extLst>
          </p:cNvPr>
          <p:cNvSpPr txBox="1"/>
          <p:nvPr/>
        </p:nvSpPr>
        <p:spPr>
          <a:xfrm>
            <a:off x="6154366" y="4569965"/>
            <a:ext cx="2673927" cy="923330"/>
          </a:xfrm>
          <a:prstGeom prst="rect">
            <a:avLst/>
          </a:prstGeom>
          <a:noFill/>
        </p:spPr>
        <p:txBody>
          <a:bodyPr wrap="square" rtlCol="0">
            <a:spAutoFit/>
          </a:bodyPr>
          <a:lstStyle/>
          <a:p>
            <a:pPr algn="ctr"/>
            <a:r>
              <a:rPr lang="en-GB" b="1" dirty="0">
                <a:solidFill>
                  <a:schemeClr val="accent1">
                    <a:lumMod val="75000"/>
                  </a:schemeClr>
                </a:solidFill>
              </a:rPr>
              <a:t>With disinfection function against LEGIONELLA</a:t>
            </a:r>
            <a:r>
              <a:rPr lang="it-IT" b="1" dirty="0">
                <a:solidFill>
                  <a:schemeClr val="accent1">
                    <a:lumMod val="75000"/>
                  </a:schemeClr>
                </a:solidFill>
              </a:rPr>
              <a:t> </a:t>
            </a:r>
            <a:endParaRPr lang="en-GB" b="1" dirty="0">
              <a:solidFill>
                <a:schemeClr val="accent1">
                  <a:lumMod val="75000"/>
                </a:schemeClr>
              </a:solidFill>
            </a:endParaRPr>
          </a:p>
        </p:txBody>
      </p:sp>
    </p:spTree>
    <p:extLst>
      <p:ext uri="{BB962C8B-B14F-4D97-AF65-F5344CB8AC3E}">
        <p14:creationId xmlns:p14="http://schemas.microsoft.com/office/powerpoint/2010/main" val="1372230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EA7BC9-3112-4540-B0D7-6876D3BDB05A}"/>
              </a:ext>
            </a:extLst>
          </p:cNvPr>
          <p:cNvSpPr>
            <a:spLocks noGrp="1"/>
          </p:cNvSpPr>
          <p:nvPr>
            <p:ph type="title"/>
          </p:nvPr>
        </p:nvSpPr>
        <p:spPr/>
        <p:txBody>
          <a:bodyPr/>
          <a:lstStyle/>
          <a:p>
            <a:r>
              <a:rPr lang="it-IT" dirty="0"/>
              <a:t>Features</a:t>
            </a:r>
            <a:endParaRPr lang="en-GB" dirty="0"/>
          </a:p>
        </p:txBody>
      </p:sp>
      <p:sp>
        <p:nvSpPr>
          <p:cNvPr id="3" name="Segnaposto contenuto 2">
            <a:extLst>
              <a:ext uri="{FF2B5EF4-FFF2-40B4-BE49-F238E27FC236}">
                <a16:creationId xmlns:a16="http://schemas.microsoft.com/office/drawing/2014/main" id="{7FA500AD-22DB-4FB0-A4E8-52D2C8E12C67}"/>
              </a:ext>
            </a:extLst>
          </p:cNvPr>
          <p:cNvSpPr>
            <a:spLocks noGrp="1"/>
          </p:cNvSpPr>
          <p:nvPr>
            <p:ph idx="1"/>
          </p:nvPr>
        </p:nvSpPr>
        <p:spPr/>
        <p:txBody>
          <a:bodyPr>
            <a:normAutofit/>
          </a:bodyPr>
          <a:lstStyle/>
          <a:p>
            <a:r>
              <a:rPr lang="en-GB" dirty="0"/>
              <a:t>The thermostatic regulator, installed on each branch of the recirculation circuit, automatically maintains the set temperature. This device modulates the medium flow rate in accordance with the water inlet temperature by means of the action of a dedicated internal thermostatic cartridge. </a:t>
            </a:r>
          </a:p>
          <a:p>
            <a:r>
              <a:rPr lang="en-GB" dirty="0"/>
              <a:t>It is also equipped with a by-pass mechanism, to be used in the event of thermal disinfection against Legionella.</a:t>
            </a:r>
          </a:p>
          <a:p>
            <a:endParaRPr lang="en-GB" dirty="0"/>
          </a:p>
          <a:p>
            <a:endParaRPr lang="en-GB" dirty="0"/>
          </a:p>
        </p:txBody>
      </p:sp>
      <p:sp>
        <p:nvSpPr>
          <p:cNvPr id="4" name="CasellaDiTesto 3">
            <a:extLst>
              <a:ext uri="{FF2B5EF4-FFF2-40B4-BE49-F238E27FC236}">
                <a16:creationId xmlns:a16="http://schemas.microsoft.com/office/drawing/2014/main" id="{48933C2E-D942-4295-BF86-3681E8B5BB2F}"/>
              </a:ext>
            </a:extLst>
          </p:cNvPr>
          <p:cNvSpPr txBox="1"/>
          <p:nvPr/>
        </p:nvSpPr>
        <p:spPr>
          <a:xfrm>
            <a:off x="7574272" y="5733254"/>
            <a:ext cx="1407758" cy="338554"/>
          </a:xfrm>
          <a:prstGeom prst="rect">
            <a:avLst/>
          </a:prstGeom>
          <a:noFill/>
        </p:spPr>
        <p:txBody>
          <a:bodyPr wrap="none" rtlCol="0">
            <a:spAutoFit/>
          </a:bodyPr>
          <a:lstStyle/>
          <a:p>
            <a:r>
              <a:rPr lang="it-IT" sz="1600" dirty="0" err="1"/>
              <a:t>Confidential</a:t>
            </a:r>
            <a:endParaRPr lang="en-GB" sz="1600" dirty="0"/>
          </a:p>
        </p:txBody>
      </p:sp>
    </p:spTree>
    <p:extLst>
      <p:ext uri="{BB962C8B-B14F-4D97-AF65-F5344CB8AC3E}">
        <p14:creationId xmlns:p14="http://schemas.microsoft.com/office/powerpoint/2010/main" val="3544313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2E40B5-2303-42B2-BC34-6B74386AD3FA}"/>
              </a:ext>
            </a:extLst>
          </p:cNvPr>
          <p:cNvSpPr>
            <a:spLocks noGrp="1"/>
          </p:cNvSpPr>
          <p:nvPr>
            <p:ph type="title"/>
          </p:nvPr>
        </p:nvSpPr>
        <p:spPr/>
        <p:txBody>
          <a:bodyPr/>
          <a:lstStyle/>
          <a:p>
            <a:r>
              <a:rPr lang="it-IT" dirty="0"/>
              <a:t>Operating </a:t>
            </a:r>
            <a:r>
              <a:rPr lang="it-IT" dirty="0" err="1"/>
              <a:t>principle</a:t>
            </a:r>
            <a:endParaRPr lang="en-GB" dirty="0"/>
          </a:p>
        </p:txBody>
      </p:sp>
      <p:sp>
        <p:nvSpPr>
          <p:cNvPr id="3" name="Segnaposto contenuto 2">
            <a:extLst>
              <a:ext uri="{FF2B5EF4-FFF2-40B4-BE49-F238E27FC236}">
                <a16:creationId xmlns:a16="http://schemas.microsoft.com/office/drawing/2014/main" id="{29E67FA6-431A-483A-9576-965A39515BCA}"/>
              </a:ext>
            </a:extLst>
          </p:cNvPr>
          <p:cNvSpPr>
            <a:spLocks noGrp="1"/>
          </p:cNvSpPr>
          <p:nvPr>
            <p:ph idx="1"/>
          </p:nvPr>
        </p:nvSpPr>
        <p:spPr/>
        <p:txBody>
          <a:bodyPr>
            <a:normAutofit/>
          </a:bodyPr>
          <a:lstStyle/>
          <a:p>
            <a:r>
              <a:rPr lang="en-GB" dirty="0"/>
              <a:t>When the water temperature approaches the set value, the obturator progressively reduces the passage. The medium flow rate supplied by the recirculation pump is thus distributed to the other network branches, resulting in effective automatic thermal balancing.</a:t>
            </a:r>
          </a:p>
          <a:p>
            <a:r>
              <a:rPr lang="en-GB" dirty="0"/>
              <a:t>If necessary, the regulator is already designed with a thermal disinfection function, which is useful if the system temperature is to be increased to values over 55–60°C (130-140 °F). This function is completely automatic, activated by the inner sensor  that opens a by-pass at </a:t>
            </a:r>
            <a:r>
              <a:rPr lang="en-GB" dirty="0">
                <a:latin typeface="Cambria Math" panose="02040503050406030204" pitchFamily="18" charset="0"/>
                <a:ea typeface="Cambria Math" panose="02040503050406030204" pitchFamily="18" charset="0"/>
              </a:rPr>
              <a:t>≂</a:t>
            </a:r>
            <a:r>
              <a:rPr lang="en-GB" dirty="0"/>
              <a:t>70°C (</a:t>
            </a:r>
            <a:r>
              <a:rPr lang="en-GB" dirty="0">
                <a:latin typeface="Cambria Math" panose="02040503050406030204" pitchFamily="18" charset="0"/>
                <a:ea typeface="Cambria Math" panose="02040503050406030204" pitchFamily="18" charset="0"/>
              </a:rPr>
              <a:t>≂</a:t>
            </a:r>
            <a:r>
              <a:rPr lang="en-GB" dirty="0"/>
              <a:t>160°F).</a:t>
            </a:r>
          </a:p>
        </p:txBody>
      </p:sp>
      <p:sp>
        <p:nvSpPr>
          <p:cNvPr id="4" name="CasellaDiTesto 3">
            <a:extLst>
              <a:ext uri="{FF2B5EF4-FFF2-40B4-BE49-F238E27FC236}">
                <a16:creationId xmlns:a16="http://schemas.microsoft.com/office/drawing/2014/main" id="{FFE7C9BB-F3AF-4EC8-85B3-6B723A3CB006}"/>
              </a:ext>
            </a:extLst>
          </p:cNvPr>
          <p:cNvSpPr txBox="1"/>
          <p:nvPr/>
        </p:nvSpPr>
        <p:spPr>
          <a:xfrm>
            <a:off x="7574272" y="5733254"/>
            <a:ext cx="1407758" cy="338554"/>
          </a:xfrm>
          <a:prstGeom prst="rect">
            <a:avLst/>
          </a:prstGeom>
          <a:noFill/>
        </p:spPr>
        <p:txBody>
          <a:bodyPr wrap="none" rtlCol="0">
            <a:spAutoFit/>
          </a:bodyPr>
          <a:lstStyle/>
          <a:p>
            <a:r>
              <a:rPr lang="it-IT" sz="1600" dirty="0" err="1"/>
              <a:t>Confidential</a:t>
            </a:r>
            <a:endParaRPr lang="en-GB" sz="1600" dirty="0"/>
          </a:p>
        </p:txBody>
      </p:sp>
    </p:spTree>
    <p:extLst>
      <p:ext uri="{BB962C8B-B14F-4D97-AF65-F5344CB8AC3E}">
        <p14:creationId xmlns:p14="http://schemas.microsoft.com/office/powerpoint/2010/main" val="3695238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F0A5DF12-D091-4F10-B791-388DD033DDDA}"/>
              </a:ext>
            </a:extLst>
          </p:cNvPr>
          <p:cNvPicPr>
            <a:picLocks noChangeAspect="1"/>
          </p:cNvPicPr>
          <p:nvPr/>
        </p:nvPicPr>
        <p:blipFill>
          <a:blip r:embed="rId2"/>
          <a:stretch>
            <a:fillRect/>
          </a:stretch>
        </p:blipFill>
        <p:spPr>
          <a:xfrm>
            <a:off x="585065" y="2211395"/>
            <a:ext cx="5184947" cy="2435210"/>
          </a:xfrm>
          <a:prstGeom prst="rect">
            <a:avLst/>
          </a:prstGeom>
        </p:spPr>
      </p:pic>
      <p:sp>
        <p:nvSpPr>
          <p:cNvPr id="2" name="Titolo 1">
            <a:extLst>
              <a:ext uri="{FF2B5EF4-FFF2-40B4-BE49-F238E27FC236}">
                <a16:creationId xmlns:a16="http://schemas.microsoft.com/office/drawing/2014/main" id="{8D44C861-6437-4C6D-99EB-9496DEFCBD42}"/>
              </a:ext>
            </a:extLst>
          </p:cNvPr>
          <p:cNvSpPr>
            <a:spLocks noGrp="1"/>
          </p:cNvSpPr>
          <p:nvPr>
            <p:ph type="title"/>
          </p:nvPr>
        </p:nvSpPr>
        <p:spPr/>
        <p:txBody>
          <a:bodyPr/>
          <a:lstStyle/>
          <a:p>
            <a:r>
              <a:rPr lang="it-IT" dirty="0"/>
              <a:t>Setting</a:t>
            </a:r>
            <a:endParaRPr lang="en-GB" dirty="0"/>
          </a:p>
        </p:txBody>
      </p:sp>
      <p:sp>
        <p:nvSpPr>
          <p:cNvPr id="10" name="Freccia circolare a destra 9">
            <a:extLst>
              <a:ext uri="{FF2B5EF4-FFF2-40B4-BE49-F238E27FC236}">
                <a16:creationId xmlns:a16="http://schemas.microsoft.com/office/drawing/2014/main" id="{BBBAFAA1-F889-4491-9D20-69F714FD486E}"/>
              </a:ext>
            </a:extLst>
          </p:cNvPr>
          <p:cNvSpPr/>
          <p:nvPr/>
        </p:nvSpPr>
        <p:spPr>
          <a:xfrm flipH="1">
            <a:off x="3177539" y="3196936"/>
            <a:ext cx="213360" cy="464128"/>
          </a:xfrm>
          <a:prstGeom prst="curved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11" name="Freccia circolare a destra 10">
            <a:extLst>
              <a:ext uri="{FF2B5EF4-FFF2-40B4-BE49-F238E27FC236}">
                <a16:creationId xmlns:a16="http://schemas.microsoft.com/office/drawing/2014/main" id="{FE3217D4-D617-417A-913F-CFC80C595B20}"/>
              </a:ext>
            </a:extLst>
          </p:cNvPr>
          <p:cNvSpPr/>
          <p:nvPr/>
        </p:nvSpPr>
        <p:spPr>
          <a:xfrm>
            <a:off x="2834639" y="3196936"/>
            <a:ext cx="213360" cy="464128"/>
          </a:xfrm>
          <a:prstGeom prst="curved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12" name="CasellaDiTesto 11">
            <a:extLst>
              <a:ext uri="{FF2B5EF4-FFF2-40B4-BE49-F238E27FC236}">
                <a16:creationId xmlns:a16="http://schemas.microsoft.com/office/drawing/2014/main" id="{0A9EBFEA-9AE6-4D44-B2C0-F028DC1E95E2}"/>
              </a:ext>
            </a:extLst>
          </p:cNvPr>
          <p:cNvSpPr txBox="1"/>
          <p:nvPr/>
        </p:nvSpPr>
        <p:spPr>
          <a:xfrm>
            <a:off x="6125029" y="1690691"/>
            <a:ext cx="2519861" cy="1569660"/>
          </a:xfrm>
          <a:prstGeom prst="rect">
            <a:avLst/>
          </a:prstGeom>
          <a:noFill/>
        </p:spPr>
        <p:txBody>
          <a:bodyPr wrap="square" rtlCol="0">
            <a:spAutoFit/>
          </a:bodyPr>
          <a:lstStyle/>
          <a:p>
            <a:r>
              <a:rPr lang="it-IT" sz="2400" dirty="0"/>
              <a:t>Setting of </a:t>
            </a:r>
            <a:r>
              <a:rPr lang="it-IT" sz="2400" dirty="0" err="1"/>
              <a:t>required</a:t>
            </a:r>
            <a:r>
              <a:rPr lang="it-IT" sz="2400" dirty="0"/>
              <a:t> Temperature with scale </a:t>
            </a:r>
            <a:r>
              <a:rPr lang="it-IT" sz="2400" dirty="0" err="1"/>
              <a:t>dial</a:t>
            </a:r>
            <a:r>
              <a:rPr lang="it-IT" sz="2400" dirty="0"/>
              <a:t>.</a:t>
            </a:r>
            <a:endParaRPr lang="en-GB" sz="2400" dirty="0"/>
          </a:p>
        </p:txBody>
      </p:sp>
      <p:sp>
        <p:nvSpPr>
          <p:cNvPr id="13" name="CasellaDiTesto 12">
            <a:extLst>
              <a:ext uri="{FF2B5EF4-FFF2-40B4-BE49-F238E27FC236}">
                <a16:creationId xmlns:a16="http://schemas.microsoft.com/office/drawing/2014/main" id="{498D66C1-5FD4-429C-BAE3-F92F4CCA477F}"/>
              </a:ext>
            </a:extLst>
          </p:cNvPr>
          <p:cNvSpPr txBox="1"/>
          <p:nvPr/>
        </p:nvSpPr>
        <p:spPr>
          <a:xfrm>
            <a:off x="7574272" y="5733254"/>
            <a:ext cx="1407758" cy="338554"/>
          </a:xfrm>
          <a:prstGeom prst="rect">
            <a:avLst/>
          </a:prstGeom>
          <a:noFill/>
        </p:spPr>
        <p:txBody>
          <a:bodyPr wrap="none" rtlCol="0">
            <a:spAutoFit/>
          </a:bodyPr>
          <a:lstStyle/>
          <a:p>
            <a:r>
              <a:rPr lang="it-IT" sz="1600" dirty="0" err="1"/>
              <a:t>Confidential</a:t>
            </a:r>
            <a:endParaRPr lang="en-GB" sz="1600" dirty="0"/>
          </a:p>
        </p:txBody>
      </p:sp>
    </p:spTree>
    <p:extLst>
      <p:ext uri="{BB962C8B-B14F-4D97-AF65-F5344CB8AC3E}">
        <p14:creationId xmlns:p14="http://schemas.microsoft.com/office/powerpoint/2010/main" val="1559238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Segnaposto contenuto 10">
            <a:extLst>
              <a:ext uri="{FF2B5EF4-FFF2-40B4-BE49-F238E27FC236}">
                <a16:creationId xmlns:a16="http://schemas.microsoft.com/office/drawing/2014/main" id="{EFDB861A-3046-4D04-865D-149226F7E2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9149" y="2884325"/>
            <a:ext cx="4012531" cy="3019974"/>
          </a:xfrm>
          <a:prstGeom prst="rect">
            <a:avLst/>
          </a:prstGeom>
        </p:spPr>
      </p:pic>
      <p:pic>
        <p:nvPicPr>
          <p:cNvPr id="16" name="Segnaposto contenuto 8">
            <a:extLst>
              <a:ext uri="{FF2B5EF4-FFF2-40B4-BE49-F238E27FC236}">
                <a16:creationId xmlns:a16="http://schemas.microsoft.com/office/drawing/2014/main" id="{C0611697-1477-4A6F-9D0E-D4FECD4D5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238" y="2790438"/>
            <a:ext cx="3868737" cy="3113861"/>
          </a:xfrm>
          <a:prstGeom prst="rect">
            <a:avLst/>
          </a:prstGeom>
        </p:spPr>
      </p:pic>
      <p:sp>
        <p:nvSpPr>
          <p:cNvPr id="2" name="Titolo 1">
            <a:extLst>
              <a:ext uri="{FF2B5EF4-FFF2-40B4-BE49-F238E27FC236}">
                <a16:creationId xmlns:a16="http://schemas.microsoft.com/office/drawing/2014/main" id="{5C8AEE6F-6805-418A-B82E-9F4E4BEDE599}"/>
              </a:ext>
            </a:extLst>
          </p:cNvPr>
          <p:cNvSpPr>
            <a:spLocks noGrp="1"/>
          </p:cNvSpPr>
          <p:nvPr>
            <p:ph type="title"/>
          </p:nvPr>
        </p:nvSpPr>
        <p:spPr/>
        <p:txBody>
          <a:bodyPr/>
          <a:lstStyle/>
          <a:p>
            <a:r>
              <a:rPr lang="it-IT" dirty="0"/>
              <a:t>Temperature control</a:t>
            </a:r>
            <a:endParaRPr lang="en-GB" dirty="0"/>
          </a:p>
        </p:txBody>
      </p:sp>
      <p:sp>
        <p:nvSpPr>
          <p:cNvPr id="4" name="Segnaposto testo 3">
            <a:extLst>
              <a:ext uri="{FF2B5EF4-FFF2-40B4-BE49-F238E27FC236}">
                <a16:creationId xmlns:a16="http://schemas.microsoft.com/office/drawing/2014/main" id="{A85FF7EE-2401-47B8-A682-96FCA01DAAE8}"/>
              </a:ext>
            </a:extLst>
          </p:cNvPr>
          <p:cNvSpPr>
            <a:spLocks noGrp="1"/>
          </p:cNvSpPr>
          <p:nvPr>
            <p:ph type="body" idx="1"/>
          </p:nvPr>
        </p:nvSpPr>
        <p:spPr>
          <a:xfrm>
            <a:off x="630436" y="1828609"/>
            <a:ext cx="3868340" cy="823912"/>
          </a:xfrm>
        </p:spPr>
        <p:txBody>
          <a:bodyPr/>
          <a:lstStyle/>
          <a:p>
            <a:r>
              <a:rPr lang="it-IT" dirty="0" err="1"/>
              <a:t>Cold</a:t>
            </a:r>
            <a:r>
              <a:rPr lang="it-IT" dirty="0"/>
              <a:t> Water = </a:t>
            </a:r>
            <a:r>
              <a:rPr lang="it-IT" dirty="0" err="1"/>
              <a:t>max</a:t>
            </a:r>
            <a:r>
              <a:rPr lang="it-IT" dirty="0"/>
              <a:t> flow</a:t>
            </a:r>
          </a:p>
          <a:p>
            <a:endParaRPr lang="en-GB" dirty="0"/>
          </a:p>
        </p:txBody>
      </p:sp>
      <p:sp>
        <p:nvSpPr>
          <p:cNvPr id="6" name="Segnaposto testo 5">
            <a:extLst>
              <a:ext uri="{FF2B5EF4-FFF2-40B4-BE49-F238E27FC236}">
                <a16:creationId xmlns:a16="http://schemas.microsoft.com/office/drawing/2014/main" id="{DDFF19C5-0B11-4B7F-AE5F-DADD88AC9789}"/>
              </a:ext>
            </a:extLst>
          </p:cNvPr>
          <p:cNvSpPr>
            <a:spLocks noGrp="1"/>
          </p:cNvSpPr>
          <p:nvPr>
            <p:ph type="body" sz="quarter" idx="3"/>
          </p:nvPr>
        </p:nvSpPr>
        <p:spPr/>
        <p:txBody>
          <a:bodyPr/>
          <a:lstStyle/>
          <a:p>
            <a:r>
              <a:rPr lang="it-IT" dirty="0"/>
              <a:t>Water </a:t>
            </a:r>
            <a:r>
              <a:rPr lang="it-IT" dirty="0" err="1"/>
              <a:t>at</a:t>
            </a:r>
            <a:r>
              <a:rPr lang="it-IT" dirty="0"/>
              <a:t> setting temperature = minimum flow</a:t>
            </a:r>
            <a:endParaRPr lang="en-GB" dirty="0"/>
          </a:p>
        </p:txBody>
      </p:sp>
      <p:sp>
        <p:nvSpPr>
          <p:cNvPr id="12" name="Freccia a destra 11">
            <a:extLst>
              <a:ext uri="{FF2B5EF4-FFF2-40B4-BE49-F238E27FC236}">
                <a16:creationId xmlns:a16="http://schemas.microsoft.com/office/drawing/2014/main" id="{7D1D84C0-6F53-47DB-8F1C-BCA2FE59D296}"/>
              </a:ext>
            </a:extLst>
          </p:cNvPr>
          <p:cNvSpPr/>
          <p:nvPr/>
        </p:nvSpPr>
        <p:spPr>
          <a:xfrm>
            <a:off x="1084840" y="4878964"/>
            <a:ext cx="858982" cy="595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ccia a destra 12">
            <a:extLst>
              <a:ext uri="{FF2B5EF4-FFF2-40B4-BE49-F238E27FC236}">
                <a16:creationId xmlns:a16="http://schemas.microsoft.com/office/drawing/2014/main" id="{B554F9C8-FE45-4C5B-816F-1C8358AE86F9}"/>
              </a:ext>
            </a:extLst>
          </p:cNvPr>
          <p:cNvSpPr/>
          <p:nvPr/>
        </p:nvSpPr>
        <p:spPr>
          <a:xfrm>
            <a:off x="3275589" y="4878963"/>
            <a:ext cx="858982" cy="595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ccia a destra 13">
            <a:extLst>
              <a:ext uri="{FF2B5EF4-FFF2-40B4-BE49-F238E27FC236}">
                <a16:creationId xmlns:a16="http://schemas.microsoft.com/office/drawing/2014/main" id="{1AE1A304-3380-4ADE-BB0F-2EEB203A6A7F}"/>
              </a:ext>
            </a:extLst>
          </p:cNvPr>
          <p:cNvSpPr/>
          <p:nvPr/>
        </p:nvSpPr>
        <p:spPr>
          <a:xfrm>
            <a:off x="5830742" y="5027899"/>
            <a:ext cx="313533" cy="297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5" name="Freccia a destra 14">
            <a:extLst>
              <a:ext uri="{FF2B5EF4-FFF2-40B4-BE49-F238E27FC236}">
                <a16:creationId xmlns:a16="http://schemas.microsoft.com/office/drawing/2014/main" id="{827FCD3C-E9E7-4310-9A3D-01B5BF41A091}"/>
              </a:ext>
            </a:extLst>
          </p:cNvPr>
          <p:cNvSpPr/>
          <p:nvPr/>
        </p:nvSpPr>
        <p:spPr>
          <a:xfrm>
            <a:off x="7345868" y="5027899"/>
            <a:ext cx="313533" cy="297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4" name="CasellaDiTesto 23">
            <a:extLst>
              <a:ext uri="{FF2B5EF4-FFF2-40B4-BE49-F238E27FC236}">
                <a16:creationId xmlns:a16="http://schemas.microsoft.com/office/drawing/2014/main" id="{62D85C28-98D7-4FA8-87AE-7C975EE34934}"/>
              </a:ext>
            </a:extLst>
          </p:cNvPr>
          <p:cNvSpPr txBox="1"/>
          <p:nvPr/>
        </p:nvSpPr>
        <p:spPr>
          <a:xfrm>
            <a:off x="7574272" y="5733254"/>
            <a:ext cx="1407758" cy="338554"/>
          </a:xfrm>
          <a:prstGeom prst="rect">
            <a:avLst/>
          </a:prstGeom>
          <a:noFill/>
        </p:spPr>
        <p:txBody>
          <a:bodyPr wrap="none" rtlCol="0">
            <a:spAutoFit/>
          </a:bodyPr>
          <a:lstStyle/>
          <a:p>
            <a:r>
              <a:rPr lang="it-IT" sz="1600" dirty="0" err="1"/>
              <a:t>Confidential</a:t>
            </a:r>
            <a:endParaRPr lang="en-GB" sz="1600" dirty="0"/>
          </a:p>
        </p:txBody>
      </p:sp>
      <p:sp>
        <p:nvSpPr>
          <p:cNvPr id="9" name="CasellaDiTesto 8">
            <a:extLst>
              <a:ext uri="{FF2B5EF4-FFF2-40B4-BE49-F238E27FC236}">
                <a16:creationId xmlns:a16="http://schemas.microsoft.com/office/drawing/2014/main" id="{DA3C2E55-5CFA-4B94-90FB-08B0EB527D1B}"/>
              </a:ext>
            </a:extLst>
          </p:cNvPr>
          <p:cNvSpPr txBox="1"/>
          <p:nvPr/>
        </p:nvSpPr>
        <p:spPr>
          <a:xfrm>
            <a:off x="1287247" y="5739375"/>
            <a:ext cx="3166251" cy="369332"/>
          </a:xfrm>
          <a:prstGeom prst="rect">
            <a:avLst/>
          </a:prstGeom>
          <a:noFill/>
        </p:spPr>
        <p:txBody>
          <a:bodyPr wrap="none" rtlCol="0">
            <a:spAutoFit/>
          </a:bodyPr>
          <a:lstStyle/>
          <a:p>
            <a:r>
              <a:rPr lang="it-IT" dirty="0"/>
              <a:t>*binder points are optional</a:t>
            </a:r>
            <a:endParaRPr lang="en-GB" dirty="0"/>
          </a:p>
        </p:txBody>
      </p:sp>
    </p:spTree>
    <p:extLst>
      <p:ext uri="{BB962C8B-B14F-4D97-AF65-F5344CB8AC3E}">
        <p14:creationId xmlns:p14="http://schemas.microsoft.com/office/powerpoint/2010/main" val="3423914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egnaposto contenuto 11">
            <a:extLst>
              <a:ext uri="{FF2B5EF4-FFF2-40B4-BE49-F238E27FC236}">
                <a16:creationId xmlns:a16="http://schemas.microsoft.com/office/drawing/2014/main" id="{37712383-929F-4721-BE98-AD4BB323CD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820" y="1690692"/>
            <a:ext cx="5654732" cy="4085168"/>
          </a:xfrm>
          <a:prstGeom prst="rect">
            <a:avLst/>
          </a:prstGeom>
        </p:spPr>
      </p:pic>
      <p:sp>
        <p:nvSpPr>
          <p:cNvPr id="7" name="Titolo 6">
            <a:extLst>
              <a:ext uri="{FF2B5EF4-FFF2-40B4-BE49-F238E27FC236}">
                <a16:creationId xmlns:a16="http://schemas.microsoft.com/office/drawing/2014/main" id="{1C8E1452-2568-4A20-9C81-4CCF7AC55F91}"/>
              </a:ext>
            </a:extLst>
          </p:cNvPr>
          <p:cNvSpPr>
            <a:spLocks noGrp="1"/>
          </p:cNvSpPr>
          <p:nvPr>
            <p:ph type="title"/>
          </p:nvPr>
        </p:nvSpPr>
        <p:spPr/>
        <p:txBody>
          <a:bodyPr/>
          <a:lstStyle/>
          <a:p>
            <a:r>
              <a:rPr lang="en-GB" dirty="0"/>
              <a:t>Disinfection against Legionella</a:t>
            </a:r>
          </a:p>
        </p:txBody>
      </p:sp>
      <p:sp>
        <p:nvSpPr>
          <p:cNvPr id="13" name="Freccia a destra 12">
            <a:extLst>
              <a:ext uri="{FF2B5EF4-FFF2-40B4-BE49-F238E27FC236}">
                <a16:creationId xmlns:a16="http://schemas.microsoft.com/office/drawing/2014/main" id="{6968AFE2-BCD0-4608-90A0-B89BD0B34C43}"/>
              </a:ext>
            </a:extLst>
          </p:cNvPr>
          <p:cNvSpPr/>
          <p:nvPr/>
        </p:nvSpPr>
        <p:spPr>
          <a:xfrm>
            <a:off x="1454694" y="4542989"/>
            <a:ext cx="662059" cy="499627"/>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4" name="Freccia a destra 13">
            <a:extLst>
              <a:ext uri="{FF2B5EF4-FFF2-40B4-BE49-F238E27FC236}">
                <a16:creationId xmlns:a16="http://schemas.microsoft.com/office/drawing/2014/main" id="{D2E2A298-4C43-46F2-A08F-EBE279A8629A}"/>
              </a:ext>
            </a:extLst>
          </p:cNvPr>
          <p:cNvSpPr/>
          <p:nvPr/>
        </p:nvSpPr>
        <p:spPr>
          <a:xfrm>
            <a:off x="3702123" y="4542990"/>
            <a:ext cx="662059" cy="499627"/>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5" name="Segnaposto testo 5">
            <a:extLst>
              <a:ext uri="{FF2B5EF4-FFF2-40B4-BE49-F238E27FC236}">
                <a16:creationId xmlns:a16="http://schemas.microsoft.com/office/drawing/2014/main" id="{EC49C000-FB7A-4626-BB4A-7919F42C975B}"/>
              </a:ext>
            </a:extLst>
          </p:cNvPr>
          <p:cNvSpPr txBox="1">
            <a:spLocks/>
          </p:cNvSpPr>
          <p:nvPr/>
        </p:nvSpPr>
        <p:spPr>
          <a:xfrm>
            <a:off x="5232400" y="1895264"/>
            <a:ext cx="4394200" cy="3641936"/>
          </a:xfrm>
          <a:prstGeom prst="rect">
            <a:avLst/>
          </a:prstGeom>
        </p:spPr>
        <p:txBody>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it-IT" sz="2800" dirty="0"/>
              <a:t>Water </a:t>
            </a:r>
            <a:r>
              <a:rPr lang="it-IT" sz="2800" dirty="0" err="1"/>
              <a:t>at</a:t>
            </a:r>
            <a:r>
              <a:rPr lang="it-IT" sz="2800" dirty="0"/>
              <a:t> </a:t>
            </a:r>
            <a:r>
              <a:rPr lang="en-GB" sz="2800" dirty="0">
                <a:latin typeface="Cambria Math" panose="02040503050406030204" pitchFamily="18" charset="0"/>
                <a:ea typeface="Cambria Math" panose="02040503050406030204" pitchFamily="18" charset="0"/>
              </a:rPr>
              <a:t>≂</a:t>
            </a:r>
            <a:r>
              <a:rPr lang="en-GB" sz="2800" dirty="0"/>
              <a:t>70°C (</a:t>
            </a:r>
            <a:r>
              <a:rPr lang="en-GB" sz="2800" dirty="0">
                <a:latin typeface="Cambria Math" panose="02040503050406030204" pitchFamily="18" charset="0"/>
                <a:ea typeface="Cambria Math" panose="02040503050406030204" pitchFamily="18" charset="0"/>
              </a:rPr>
              <a:t>≂</a:t>
            </a:r>
            <a:r>
              <a:rPr lang="en-GB" sz="2800" dirty="0"/>
              <a:t>160°F). </a:t>
            </a:r>
          </a:p>
          <a:p>
            <a:pPr marL="0" indent="0">
              <a:buNone/>
            </a:pPr>
            <a:r>
              <a:rPr lang="it-IT" sz="2800" dirty="0"/>
              <a:t>= </a:t>
            </a:r>
            <a:r>
              <a:rPr lang="en-GB" sz="2800" dirty="0"/>
              <a:t>disinfection against legionella =By-Pass</a:t>
            </a:r>
            <a:endParaRPr lang="it-IT" sz="2800" dirty="0"/>
          </a:p>
        </p:txBody>
      </p:sp>
      <p:sp>
        <p:nvSpPr>
          <p:cNvPr id="23" name="CasellaDiTesto 22">
            <a:extLst>
              <a:ext uri="{FF2B5EF4-FFF2-40B4-BE49-F238E27FC236}">
                <a16:creationId xmlns:a16="http://schemas.microsoft.com/office/drawing/2014/main" id="{DA7D1682-32B5-45E0-B363-63E9B350E230}"/>
              </a:ext>
            </a:extLst>
          </p:cNvPr>
          <p:cNvSpPr txBox="1"/>
          <p:nvPr/>
        </p:nvSpPr>
        <p:spPr>
          <a:xfrm>
            <a:off x="7574272" y="5733254"/>
            <a:ext cx="1407758" cy="338554"/>
          </a:xfrm>
          <a:prstGeom prst="rect">
            <a:avLst/>
          </a:prstGeom>
          <a:noFill/>
        </p:spPr>
        <p:txBody>
          <a:bodyPr wrap="none" rtlCol="0">
            <a:spAutoFit/>
          </a:bodyPr>
          <a:lstStyle/>
          <a:p>
            <a:r>
              <a:rPr lang="it-IT" sz="1600" dirty="0" err="1"/>
              <a:t>Confidential</a:t>
            </a:r>
            <a:endParaRPr lang="en-GB" sz="1600" dirty="0"/>
          </a:p>
        </p:txBody>
      </p:sp>
      <p:sp>
        <p:nvSpPr>
          <p:cNvPr id="12" name="Freccia a destra 11">
            <a:extLst>
              <a:ext uri="{FF2B5EF4-FFF2-40B4-BE49-F238E27FC236}">
                <a16:creationId xmlns:a16="http://schemas.microsoft.com/office/drawing/2014/main" id="{49602317-AA38-4EA5-BEC2-2294EC8827AB}"/>
              </a:ext>
            </a:extLst>
          </p:cNvPr>
          <p:cNvSpPr/>
          <p:nvPr/>
        </p:nvSpPr>
        <p:spPr>
          <a:xfrm rot="16200000">
            <a:off x="2716639" y="4211959"/>
            <a:ext cx="662059" cy="499627"/>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6" name="Freccia a destra 15">
            <a:extLst>
              <a:ext uri="{FF2B5EF4-FFF2-40B4-BE49-F238E27FC236}">
                <a16:creationId xmlns:a16="http://schemas.microsoft.com/office/drawing/2014/main" id="{7053ACFD-4F63-4743-99E7-450BA197DB0C}"/>
              </a:ext>
            </a:extLst>
          </p:cNvPr>
          <p:cNvSpPr/>
          <p:nvPr/>
        </p:nvSpPr>
        <p:spPr>
          <a:xfrm>
            <a:off x="3219415" y="4041843"/>
            <a:ext cx="156133" cy="177800"/>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7" name="Freccia a destra 16">
            <a:extLst>
              <a:ext uri="{FF2B5EF4-FFF2-40B4-BE49-F238E27FC236}">
                <a16:creationId xmlns:a16="http://schemas.microsoft.com/office/drawing/2014/main" id="{C0F82813-A1E3-42C1-8DE8-8C355A348BFB}"/>
              </a:ext>
            </a:extLst>
          </p:cNvPr>
          <p:cNvSpPr/>
          <p:nvPr/>
        </p:nvSpPr>
        <p:spPr>
          <a:xfrm flipH="1">
            <a:off x="2666602" y="4041843"/>
            <a:ext cx="156133" cy="177800"/>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8" name="CasellaDiTesto 17">
            <a:extLst>
              <a:ext uri="{FF2B5EF4-FFF2-40B4-BE49-F238E27FC236}">
                <a16:creationId xmlns:a16="http://schemas.microsoft.com/office/drawing/2014/main" id="{F77CE452-6EEC-4FF9-B750-39B51DD0BA02}"/>
              </a:ext>
            </a:extLst>
          </p:cNvPr>
          <p:cNvSpPr txBox="1"/>
          <p:nvPr/>
        </p:nvSpPr>
        <p:spPr>
          <a:xfrm>
            <a:off x="1287247" y="5739375"/>
            <a:ext cx="3166251" cy="369332"/>
          </a:xfrm>
          <a:prstGeom prst="rect">
            <a:avLst/>
          </a:prstGeom>
          <a:noFill/>
        </p:spPr>
        <p:txBody>
          <a:bodyPr wrap="none" rtlCol="0">
            <a:spAutoFit/>
          </a:bodyPr>
          <a:lstStyle/>
          <a:p>
            <a:r>
              <a:rPr lang="it-IT" dirty="0"/>
              <a:t>*binder points are optional</a:t>
            </a:r>
            <a:endParaRPr lang="en-GB" dirty="0"/>
          </a:p>
        </p:txBody>
      </p:sp>
    </p:spTree>
    <p:extLst>
      <p:ext uri="{BB962C8B-B14F-4D97-AF65-F5344CB8AC3E}">
        <p14:creationId xmlns:p14="http://schemas.microsoft.com/office/powerpoint/2010/main" val="104182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474D87-8A8F-49C3-A297-184DF54A0403}"/>
              </a:ext>
            </a:extLst>
          </p:cNvPr>
          <p:cNvSpPr>
            <a:spLocks noGrp="1"/>
          </p:cNvSpPr>
          <p:nvPr>
            <p:ph type="title"/>
          </p:nvPr>
        </p:nvSpPr>
        <p:spPr/>
        <p:txBody>
          <a:bodyPr/>
          <a:lstStyle/>
          <a:p>
            <a:r>
              <a:rPr lang="it-IT" dirty="0"/>
              <a:t>Flow </a:t>
            </a:r>
            <a:r>
              <a:rPr lang="it-IT" dirty="0" err="1"/>
              <a:t>rates</a:t>
            </a:r>
            <a:endParaRPr lang="en-GB" dirty="0"/>
          </a:p>
        </p:txBody>
      </p:sp>
      <p:pic>
        <p:nvPicPr>
          <p:cNvPr id="3" name="Immagine 2">
            <a:extLst>
              <a:ext uri="{FF2B5EF4-FFF2-40B4-BE49-F238E27FC236}">
                <a16:creationId xmlns:a16="http://schemas.microsoft.com/office/drawing/2014/main" id="{A2B3A47A-9A7A-47BB-B17D-ABF60C062900}"/>
              </a:ext>
            </a:extLst>
          </p:cNvPr>
          <p:cNvPicPr>
            <a:picLocks noChangeAspect="1"/>
          </p:cNvPicPr>
          <p:nvPr/>
        </p:nvPicPr>
        <p:blipFill rotWithShape="1">
          <a:blip r:embed="rId2"/>
          <a:srcRect l="12083" r="11389"/>
          <a:stretch/>
        </p:blipFill>
        <p:spPr>
          <a:xfrm>
            <a:off x="1104900" y="1433464"/>
            <a:ext cx="6997700" cy="4557019"/>
          </a:xfrm>
          <a:prstGeom prst="rect">
            <a:avLst/>
          </a:prstGeom>
        </p:spPr>
      </p:pic>
      <p:sp>
        <p:nvSpPr>
          <p:cNvPr id="5" name="CasellaDiTesto 4">
            <a:extLst>
              <a:ext uri="{FF2B5EF4-FFF2-40B4-BE49-F238E27FC236}">
                <a16:creationId xmlns:a16="http://schemas.microsoft.com/office/drawing/2014/main" id="{86623B07-48FE-4070-BD49-6D7BDFD7B83D}"/>
              </a:ext>
            </a:extLst>
          </p:cNvPr>
          <p:cNvSpPr txBox="1"/>
          <p:nvPr/>
        </p:nvSpPr>
        <p:spPr>
          <a:xfrm>
            <a:off x="7574272" y="5733254"/>
            <a:ext cx="1407758" cy="338554"/>
          </a:xfrm>
          <a:prstGeom prst="rect">
            <a:avLst/>
          </a:prstGeom>
          <a:noFill/>
        </p:spPr>
        <p:txBody>
          <a:bodyPr wrap="none" rtlCol="0">
            <a:spAutoFit/>
          </a:bodyPr>
          <a:lstStyle/>
          <a:p>
            <a:r>
              <a:rPr lang="it-IT" sz="1600" dirty="0" err="1"/>
              <a:t>Confidential</a:t>
            </a:r>
            <a:endParaRPr lang="en-GB" sz="1600" dirty="0"/>
          </a:p>
        </p:txBody>
      </p:sp>
      <p:grpSp>
        <p:nvGrpSpPr>
          <p:cNvPr id="16" name="Gruppo 15">
            <a:extLst>
              <a:ext uri="{FF2B5EF4-FFF2-40B4-BE49-F238E27FC236}">
                <a16:creationId xmlns:a16="http://schemas.microsoft.com/office/drawing/2014/main" id="{0D2A975A-7682-377F-FA2E-5E02A19A70DC}"/>
              </a:ext>
            </a:extLst>
          </p:cNvPr>
          <p:cNvGrpSpPr/>
          <p:nvPr/>
        </p:nvGrpSpPr>
        <p:grpSpPr>
          <a:xfrm>
            <a:off x="3630967" y="2539014"/>
            <a:ext cx="3781769" cy="2604486"/>
            <a:chOff x="3630967" y="2539014"/>
            <a:chExt cx="3781769" cy="2604486"/>
          </a:xfrm>
        </p:grpSpPr>
        <p:grpSp>
          <p:nvGrpSpPr>
            <p:cNvPr id="14" name="Gruppo 13">
              <a:extLst>
                <a:ext uri="{FF2B5EF4-FFF2-40B4-BE49-F238E27FC236}">
                  <a16:creationId xmlns:a16="http://schemas.microsoft.com/office/drawing/2014/main" id="{2113F535-C8B7-D3F9-5BB1-9B344D55020A}"/>
                </a:ext>
              </a:extLst>
            </p:cNvPr>
            <p:cNvGrpSpPr/>
            <p:nvPr/>
          </p:nvGrpSpPr>
          <p:grpSpPr>
            <a:xfrm>
              <a:off x="3630967" y="2539014"/>
              <a:ext cx="2580857" cy="2604486"/>
              <a:chOff x="3630967" y="2539014"/>
              <a:chExt cx="2580857" cy="2604486"/>
            </a:xfrm>
          </p:grpSpPr>
          <p:cxnSp>
            <p:nvCxnSpPr>
              <p:cNvPr id="6" name="Connettore diritto 5">
                <a:extLst>
                  <a:ext uri="{FF2B5EF4-FFF2-40B4-BE49-F238E27FC236}">
                    <a16:creationId xmlns:a16="http://schemas.microsoft.com/office/drawing/2014/main" id="{B68A846A-425D-95F4-8456-C818A829EAE1}"/>
                  </a:ext>
                </a:extLst>
              </p:cNvPr>
              <p:cNvCxnSpPr>
                <a:cxnSpLocks/>
              </p:cNvCxnSpPr>
              <p:nvPr/>
            </p:nvCxnSpPr>
            <p:spPr>
              <a:xfrm flipH="1" flipV="1">
                <a:off x="3630967" y="2539014"/>
                <a:ext cx="801333" cy="2604486"/>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95A77A9B-CF2A-4577-5F3D-D4FBE8CD83AE}"/>
                  </a:ext>
                </a:extLst>
              </p:cNvPr>
              <p:cNvCxnSpPr/>
              <p:nvPr/>
            </p:nvCxnSpPr>
            <p:spPr>
              <a:xfrm>
                <a:off x="4432300" y="5143500"/>
                <a:ext cx="74930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756DDC37-17A1-AF8D-42A6-4B3632C4BBDB}"/>
                  </a:ext>
                </a:extLst>
              </p:cNvPr>
              <p:cNvCxnSpPr/>
              <p:nvPr/>
            </p:nvCxnSpPr>
            <p:spPr>
              <a:xfrm flipV="1">
                <a:off x="5181600" y="4767072"/>
                <a:ext cx="219456" cy="376428"/>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3CD2A6AD-A891-98E8-AEDF-AF6E940DDD61}"/>
                  </a:ext>
                </a:extLst>
              </p:cNvPr>
              <p:cNvCxnSpPr/>
              <p:nvPr/>
            </p:nvCxnSpPr>
            <p:spPr>
              <a:xfrm>
                <a:off x="5401056" y="4767072"/>
                <a:ext cx="810768"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5" name="CasellaDiTesto 14">
              <a:extLst>
                <a:ext uri="{FF2B5EF4-FFF2-40B4-BE49-F238E27FC236}">
                  <a16:creationId xmlns:a16="http://schemas.microsoft.com/office/drawing/2014/main" id="{BBC64EAF-967C-7DF1-C90F-FFB72C2812FC}"/>
                </a:ext>
              </a:extLst>
            </p:cNvPr>
            <p:cNvSpPr txBox="1"/>
            <p:nvPr/>
          </p:nvSpPr>
          <p:spPr>
            <a:xfrm>
              <a:off x="5346192" y="2895600"/>
              <a:ext cx="2066544" cy="646331"/>
            </a:xfrm>
            <a:prstGeom prst="rect">
              <a:avLst/>
            </a:prstGeom>
            <a:noFill/>
          </p:spPr>
          <p:txBody>
            <a:bodyPr wrap="square" rtlCol="0">
              <a:spAutoFit/>
            </a:bodyPr>
            <a:lstStyle/>
            <a:p>
              <a:r>
                <a:rPr lang="it-IT" dirty="0" err="1">
                  <a:solidFill>
                    <a:srgbClr val="92D050"/>
                  </a:solidFill>
                </a:rPr>
                <a:t>Example</a:t>
              </a:r>
              <a:endParaRPr lang="it-IT" dirty="0">
                <a:solidFill>
                  <a:srgbClr val="92D050"/>
                </a:solidFill>
              </a:endParaRPr>
            </a:p>
            <a:p>
              <a:r>
                <a:rPr lang="it-IT" dirty="0">
                  <a:solidFill>
                    <a:srgbClr val="92D050"/>
                  </a:solidFill>
                </a:rPr>
                <a:t>Setting 51 °C</a:t>
              </a:r>
              <a:endParaRPr lang="en-GB" dirty="0">
                <a:solidFill>
                  <a:srgbClr val="92D050"/>
                </a:solidFill>
              </a:endParaRPr>
            </a:p>
          </p:txBody>
        </p:sp>
      </p:grpSp>
      <p:cxnSp>
        <p:nvCxnSpPr>
          <p:cNvPr id="18" name="Connettore diritto 17">
            <a:extLst>
              <a:ext uri="{FF2B5EF4-FFF2-40B4-BE49-F238E27FC236}">
                <a16:creationId xmlns:a16="http://schemas.microsoft.com/office/drawing/2014/main" id="{74165BDB-F1B4-4414-CB9E-7F037BA7DBF1}"/>
              </a:ext>
            </a:extLst>
          </p:cNvPr>
          <p:cNvCxnSpPr/>
          <p:nvPr/>
        </p:nvCxnSpPr>
        <p:spPr>
          <a:xfrm>
            <a:off x="4102608" y="2539014"/>
            <a:ext cx="792480" cy="2604486"/>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17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00C56D-9E16-44E5-92ED-1BB585D3D0DA}"/>
              </a:ext>
            </a:extLst>
          </p:cNvPr>
          <p:cNvSpPr>
            <a:spLocks noGrp="1"/>
          </p:cNvSpPr>
          <p:nvPr>
            <p:ph type="title"/>
          </p:nvPr>
        </p:nvSpPr>
        <p:spPr/>
        <p:txBody>
          <a:bodyPr/>
          <a:lstStyle/>
          <a:p>
            <a:r>
              <a:rPr lang="en-US" dirty="0"/>
              <a:t>Typical installation – </a:t>
            </a:r>
            <a:r>
              <a:rPr lang="en-US" b="1" dirty="0"/>
              <a:t>without Cim 778</a:t>
            </a:r>
          </a:p>
        </p:txBody>
      </p:sp>
      <p:pic>
        <p:nvPicPr>
          <p:cNvPr id="5" name="Immagine 4">
            <a:extLst>
              <a:ext uri="{FF2B5EF4-FFF2-40B4-BE49-F238E27FC236}">
                <a16:creationId xmlns:a16="http://schemas.microsoft.com/office/drawing/2014/main" id="{14AA19EF-BB88-468E-8706-218E18135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138" y="1563831"/>
            <a:ext cx="7589212" cy="4268932"/>
          </a:xfrm>
          <a:prstGeom prst="rect">
            <a:avLst/>
          </a:prstGeom>
        </p:spPr>
      </p:pic>
    </p:spTree>
    <p:extLst>
      <p:ext uri="{BB962C8B-B14F-4D97-AF65-F5344CB8AC3E}">
        <p14:creationId xmlns:p14="http://schemas.microsoft.com/office/powerpoint/2010/main" val="531149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00C56D-9E16-44E5-92ED-1BB585D3D0DA}"/>
              </a:ext>
            </a:extLst>
          </p:cNvPr>
          <p:cNvSpPr>
            <a:spLocks noGrp="1"/>
          </p:cNvSpPr>
          <p:nvPr>
            <p:ph type="title"/>
          </p:nvPr>
        </p:nvSpPr>
        <p:spPr/>
        <p:txBody>
          <a:bodyPr/>
          <a:lstStyle/>
          <a:p>
            <a:r>
              <a:rPr lang="en-US" dirty="0"/>
              <a:t>Typical installation – </a:t>
            </a:r>
            <a:r>
              <a:rPr lang="en-US" b="1" dirty="0"/>
              <a:t>with Cim 778</a:t>
            </a:r>
          </a:p>
        </p:txBody>
      </p:sp>
      <p:pic>
        <p:nvPicPr>
          <p:cNvPr id="5" name="Immagine 4">
            <a:extLst>
              <a:ext uri="{FF2B5EF4-FFF2-40B4-BE49-F238E27FC236}">
                <a16:creationId xmlns:a16="http://schemas.microsoft.com/office/drawing/2014/main" id="{14AA19EF-BB88-468E-8706-218E1813544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26138" y="1563831"/>
            <a:ext cx="7589212" cy="4268931"/>
          </a:xfrm>
          <a:prstGeom prst="rect">
            <a:avLst/>
          </a:prstGeom>
        </p:spPr>
      </p:pic>
    </p:spTree>
    <p:extLst>
      <p:ext uri="{BB962C8B-B14F-4D97-AF65-F5344CB8AC3E}">
        <p14:creationId xmlns:p14="http://schemas.microsoft.com/office/powerpoint/2010/main" val="3381799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EED32D-EAFA-4FA1-B31F-5C587838044A}"/>
              </a:ext>
            </a:extLst>
          </p:cNvPr>
          <p:cNvSpPr>
            <a:spLocks noGrp="1"/>
          </p:cNvSpPr>
          <p:nvPr>
            <p:ph type="title"/>
          </p:nvPr>
        </p:nvSpPr>
        <p:spPr/>
        <p:txBody>
          <a:bodyPr/>
          <a:lstStyle/>
          <a:p>
            <a:r>
              <a:rPr lang="it-IT" dirty="0"/>
              <a:t>Benefits</a:t>
            </a:r>
            <a:endParaRPr lang="en-GB" dirty="0"/>
          </a:p>
        </p:txBody>
      </p:sp>
      <p:sp>
        <p:nvSpPr>
          <p:cNvPr id="3" name="Segnaposto contenuto 2">
            <a:extLst>
              <a:ext uri="{FF2B5EF4-FFF2-40B4-BE49-F238E27FC236}">
                <a16:creationId xmlns:a16="http://schemas.microsoft.com/office/drawing/2014/main" id="{EBED2FC8-9E63-4EB8-9C75-6B69A655BE22}"/>
              </a:ext>
            </a:extLst>
          </p:cNvPr>
          <p:cNvSpPr>
            <a:spLocks noGrp="1"/>
          </p:cNvSpPr>
          <p:nvPr>
            <p:ph idx="1"/>
          </p:nvPr>
        </p:nvSpPr>
        <p:spPr/>
        <p:txBody>
          <a:bodyPr/>
          <a:lstStyle/>
          <a:p>
            <a:r>
              <a:rPr lang="it-IT" sz="2400" dirty="0"/>
              <a:t>Easy temperature </a:t>
            </a:r>
            <a:r>
              <a:rPr lang="it-IT" sz="2400" dirty="0" err="1"/>
              <a:t>adjustment</a:t>
            </a:r>
            <a:r>
              <a:rPr lang="it-IT" sz="2400" dirty="0"/>
              <a:t>;</a:t>
            </a:r>
          </a:p>
          <a:p>
            <a:r>
              <a:rPr lang="it-IT" sz="2400" dirty="0"/>
              <a:t>Energy saving thanks the auto-balancing feature</a:t>
            </a:r>
          </a:p>
          <a:p>
            <a:r>
              <a:rPr lang="en-GB" sz="2400" dirty="0"/>
              <a:t>Built-in disinfection function to protect against legionella</a:t>
            </a:r>
          </a:p>
          <a:p>
            <a:r>
              <a:rPr lang="it-IT" sz="2400" dirty="0"/>
              <a:t>A</a:t>
            </a:r>
            <a:r>
              <a:rPr lang="en-GB" sz="2400" dirty="0" err="1"/>
              <a:t>vailable</a:t>
            </a:r>
            <a:r>
              <a:rPr lang="en-GB" sz="2400" dirty="0"/>
              <a:t> in 3 sizes (1/2”,3/4”,1”) for different flow rates</a:t>
            </a:r>
          </a:p>
          <a:p>
            <a:r>
              <a:rPr lang="en-GB" sz="2400" dirty="0"/>
              <a:t>DZR Brass body</a:t>
            </a:r>
            <a:endParaRPr lang="it-IT" sz="2400" dirty="0"/>
          </a:p>
          <a:p>
            <a:endParaRPr lang="it-IT" sz="2400" dirty="0"/>
          </a:p>
          <a:p>
            <a:endParaRPr lang="en-GB" dirty="0"/>
          </a:p>
        </p:txBody>
      </p:sp>
      <p:sp>
        <p:nvSpPr>
          <p:cNvPr id="4" name="CasellaDiTesto 3">
            <a:extLst>
              <a:ext uri="{FF2B5EF4-FFF2-40B4-BE49-F238E27FC236}">
                <a16:creationId xmlns:a16="http://schemas.microsoft.com/office/drawing/2014/main" id="{87B9274A-A299-4740-B263-DC54248701BA}"/>
              </a:ext>
            </a:extLst>
          </p:cNvPr>
          <p:cNvSpPr txBox="1"/>
          <p:nvPr/>
        </p:nvSpPr>
        <p:spPr>
          <a:xfrm>
            <a:off x="7574272" y="5733254"/>
            <a:ext cx="1407758" cy="338554"/>
          </a:xfrm>
          <a:prstGeom prst="rect">
            <a:avLst/>
          </a:prstGeom>
          <a:noFill/>
        </p:spPr>
        <p:txBody>
          <a:bodyPr wrap="none" rtlCol="0">
            <a:spAutoFit/>
          </a:bodyPr>
          <a:lstStyle/>
          <a:p>
            <a:r>
              <a:rPr lang="it-IT" sz="1600" dirty="0" err="1"/>
              <a:t>Confidential</a:t>
            </a:r>
            <a:endParaRPr lang="en-GB" sz="1600" dirty="0"/>
          </a:p>
        </p:txBody>
      </p:sp>
    </p:spTree>
    <p:extLst>
      <p:ext uri="{BB962C8B-B14F-4D97-AF65-F5344CB8AC3E}">
        <p14:creationId xmlns:p14="http://schemas.microsoft.com/office/powerpoint/2010/main" val="1848443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0BE23274-762D-4385-890D-DE3E33EF193F}"/>
              </a:ext>
            </a:extLst>
          </p:cNvPr>
          <p:cNvSpPr txBox="1"/>
          <p:nvPr/>
        </p:nvSpPr>
        <p:spPr>
          <a:xfrm>
            <a:off x="7574272" y="5733254"/>
            <a:ext cx="1407758" cy="338554"/>
          </a:xfrm>
          <a:prstGeom prst="rect">
            <a:avLst/>
          </a:prstGeom>
          <a:noFill/>
        </p:spPr>
        <p:txBody>
          <a:bodyPr wrap="none" rtlCol="0">
            <a:spAutoFit/>
          </a:bodyPr>
          <a:lstStyle/>
          <a:p>
            <a:r>
              <a:rPr lang="it-IT" sz="1600" dirty="0" err="1"/>
              <a:t>Confidential</a:t>
            </a:r>
            <a:endParaRPr lang="en-GB" sz="1600" dirty="0"/>
          </a:p>
        </p:txBody>
      </p:sp>
      <p:sp>
        <p:nvSpPr>
          <p:cNvPr id="15" name="Titolo 14">
            <a:extLst>
              <a:ext uri="{FF2B5EF4-FFF2-40B4-BE49-F238E27FC236}">
                <a16:creationId xmlns:a16="http://schemas.microsoft.com/office/drawing/2014/main" id="{740C864E-09D2-4F35-A46B-3182DCC10E31}"/>
              </a:ext>
            </a:extLst>
          </p:cNvPr>
          <p:cNvSpPr>
            <a:spLocks noGrp="1"/>
          </p:cNvSpPr>
          <p:nvPr>
            <p:ph type="title"/>
          </p:nvPr>
        </p:nvSpPr>
        <p:spPr/>
        <p:txBody>
          <a:bodyPr>
            <a:normAutofit/>
          </a:bodyPr>
          <a:lstStyle/>
          <a:p>
            <a:r>
              <a:rPr lang="it-IT" sz="3200" b="1" dirty="0" err="1"/>
              <a:t>What</a:t>
            </a:r>
            <a:r>
              <a:rPr lang="it-IT" sz="3200" b="1" dirty="0"/>
              <a:t> </a:t>
            </a:r>
            <a:r>
              <a:rPr lang="it-IT" sz="3200" b="1" dirty="0" err="1"/>
              <a:t>is</a:t>
            </a:r>
            <a:r>
              <a:rPr lang="it-IT" sz="3200" b="1" dirty="0"/>
              <a:t> </a:t>
            </a:r>
            <a:r>
              <a:rPr lang="it-IT" sz="3200" b="1" dirty="0" err="1"/>
              <a:t>it</a:t>
            </a:r>
            <a:r>
              <a:rPr lang="ru-RU" sz="3200" b="1" dirty="0"/>
              <a:t>?</a:t>
            </a:r>
            <a:endParaRPr lang="it-IT" sz="3200" b="1" dirty="0"/>
          </a:p>
        </p:txBody>
      </p:sp>
      <p:pic>
        <p:nvPicPr>
          <p:cNvPr id="19" name="Segnaposto contenuto 18">
            <a:extLst>
              <a:ext uri="{FF2B5EF4-FFF2-40B4-BE49-F238E27FC236}">
                <a16:creationId xmlns:a16="http://schemas.microsoft.com/office/drawing/2014/main" id="{EDA09A88-363C-4E8F-A7D7-0E2B825F3E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08488" y="2074862"/>
            <a:ext cx="3587750" cy="2698750"/>
          </a:xfrm>
        </p:spPr>
      </p:pic>
      <p:sp>
        <p:nvSpPr>
          <p:cNvPr id="17" name="Segnaposto testo 16">
            <a:extLst>
              <a:ext uri="{FF2B5EF4-FFF2-40B4-BE49-F238E27FC236}">
                <a16:creationId xmlns:a16="http://schemas.microsoft.com/office/drawing/2014/main" id="{D648A5E8-EFD2-4D81-AC33-B65D75A6F443}"/>
              </a:ext>
            </a:extLst>
          </p:cNvPr>
          <p:cNvSpPr>
            <a:spLocks noGrp="1"/>
          </p:cNvSpPr>
          <p:nvPr>
            <p:ph type="body" sz="half" idx="2"/>
          </p:nvPr>
        </p:nvSpPr>
        <p:spPr/>
        <p:txBody>
          <a:bodyPr>
            <a:normAutofit/>
          </a:bodyPr>
          <a:lstStyle/>
          <a:p>
            <a:endParaRPr lang="ru-RU" sz="2000" dirty="0"/>
          </a:p>
          <a:p>
            <a:r>
              <a:rPr lang="en-US" sz="1900" dirty="0"/>
              <a:t>Legionnaire's disease is an infectious disease that affects the respiratory system</a:t>
            </a:r>
            <a:r>
              <a:rPr lang="ru-RU" sz="1900" dirty="0"/>
              <a:t>.</a:t>
            </a:r>
          </a:p>
          <a:p>
            <a:endParaRPr lang="ru-RU" sz="1900" dirty="0"/>
          </a:p>
          <a:p>
            <a:r>
              <a:rPr lang="en-US" sz="1900" dirty="0" err="1"/>
              <a:t>Legionellas</a:t>
            </a:r>
            <a:r>
              <a:rPr lang="en-US" sz="1900" dirty="0"/>
              <a:t> prefer natural and artificial reservoirs, and temperatures between 25 and 55 °</a:t>
            </a:r>
            <a:r>
              <a:rPr lang="ru-RU" sz="1900" dirty="0"/>
              <a:t>С</a:t>
            </a:r>
            <a:r>
              <a:rPr lang="en-US" sz="1900" dirty="0"/>
              <a:t>.</a:t>
            </a:r>
            <a:endParaRPr lang="it-IT" sz="1900" dirty="0"/>
          </a:p>
        </p:txBody>
      </p:sp>
    </p:spTree>
    <p:extLst>
      <p:ext uri="{BB962C8B-B14F-4D97-AF65-F5344CB8AC3E}">
        <p14:creationId xmlns:p14="http://schemas.microsoft.com/office/powerpoint/2010/main" val="88036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26E49B-A292-4A5E-8C4A-9E2A35C23C3F}"/>
              </a:ext>
            </a:extLst>
          </p:cNvPr>
          <p:cNvSpPr>
            <a:spLocks noGrp="1"/>
          </p:cNvSpPr>
          <p:nvPr>
            <p:ph type="title"/>
          </p:nvPr>
        </p:nvSpPr>
        <p:spPr/>
        <p:txBody>
          <a:bodyPr/>
          <a:lstStyle/>
          <a:p>
            <a:r>
              <a:rPr lang="en-US" dirty="0"/>
              <a:t>Accessories</a:t>
            </a:r>
          </a:p>
        </p:txBody>
      </p:sp>
      <p:pic>
        <p:nvPicPr>
          <p:cNvPr id="5" name="Immagine 4">
            <a:extLst>
              <a:ext uri="{FF2B5EF4-FFF2-40B4-BE49-F238E27FC236}">
                <a16:creationId xmlns:a16="http://schemas.microsoft.com/office/drawing/2014/main" id="{23875D34-9CCE-43EE-9FAE-2BAE295383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153" y="1150975"/>
            <a:ext cx="2344669" cy="2344669"/>
          </a:xfrm>
          <a:prstGeom prst="rect">
            <a:avLst/>
          </a:prstGeom>
        </p:spPr>
      </p:pic>
      <p:sp>
        <p:nvSpPr>
          <p:cNvPr id="6" name="CasellaDiTesto 5">
            <a:extLst>
              <a:ext uri="{FF2B5EF4-FFF2-40B4-BE49-F238E27FC236}">
                <a16:creationId xmlns:a16="http://schemas.microsoft.com/office/drawing/2014/main" id="{082EBD93-3679-4116-8F08-F5B494628C02}"/>
              </a:ext>
            </a:extLst>
          </p:cNvPr>
          <p:cNvSpPr txBox="1"/>
          <p:nvPr/>
        </p:nvSpPr>
        <p:spPr>
          <a:xfrm>
            <a:off x="2420953" y="2138644"/>
            <a:ext cx="3082895" cy="369332"/>
          </a:xfrm>
          <a:prstGeom prst="rect">
            <a:avLst/>
          </a:prstGeom>
          <a:noFill/>
        </p:spPr>
        <p:txBody>
          <a:bodyPr wrap="none" rtlCol="0">
            <a:spAutoFit/>
          </a:bodyPr>
          <a:lstStyle/>
          <a:p>
            <a:r>
              <a:rPr lang="en-US" dirty="0"/>
              <a:t>Cim 999CS - Thermometer</a:t>
            </a:r>
          </a:p>
        </p:txBody>
      </p:sp>
      <p:sp>
        <p:nvSpPr>
          <p:cNvPr id="7" name="CasellaDiTesto 6">
            <a:extLst>
              <a:ext uri="{FF2B5EF4-FFF2-40B4-BE49-F238E27FC236}">
                <a16:creationId xmlns:a16="http://schemas.microsoft.com/office/drawing/2014/main" id="{70F17AA3-0500-4633-91E9-3848A1DB03E6}"/>
              </a:ext>
            </a:extLst>
          </p:cNvPr>
          <p:cNvSpPr txBox="1"/>
          <p:nvPr/>
        </p:nvSpPr>
        <p:spPr>
          <a:xfrm>
            <a:off x="6032251" y="5529007"/>
            <a:ext cx="3111749" cy="369332"/>
          </a:xfrm>
          <a:prstGeom prst="rect">
            <a:avLst/>
          </a:prstGeom>
          <a:noFill/>
        </p:spPr>
        <p:txBody>
          <a:bodyPr wrap="none" rtlCol="0">
            <a:spAutoFit/>
          </a:bodyPr>
          <a:lstStyle/>
          <a:p>
            <a:r>
              <a:rPr lang="en-US" dirty="0"/>
              <a:t>Cim 728C –Insulating case</a:t>
            </a:r>
          </a:p>
        </p:txBody>
      </p:sp>
      <p:pic>
        <p:nvPicPr>
          <p:cNvPr id="9" name="Immagine 8">
            <a:extLst>
              <a:ext uri="{FF2B5EF4-FFF2-40B4-BE49-F238E27FC236}">
                <a16:creationId xmlns:a16="http://schemas.microsoft.com/office/drawing/2014/main" id="{5C920653-A3BB-4843-9054-A9103EC79E8D}"/>
              </a:ext>
            </a:extLst>
          </p:cNvPr>
          <p:cNvPicPr>
            <a:picLocks noChangeAspect="1"/>
          </p:cNvPicPr>
          <p:nvPr/>
        </p:nvPicPr>
        <p:blipFill rotWithShape="1">
          <a:blip r:embed="rId3">
            <a:extLst>
              <a:ext uri="{28A0092B-C50C-407E-A947-70E740481C1C}">
                <a14:useLocalDpi xmlns:a14="http://schemas.microsoft.com/office/drawing/2010/main" val="0"/>
              </a:ext>
            </a:extLst>
          </a:blip>
          <a:srcRect l="26296" t="14391" r="27425" b="14921"/>
          <a:stretch/>
        </p:blipFill>
        <p:spPr>
          <a:xfrm>
            <a:off x="6617155" y="1328993"/>
            <a:ext cx="2043791" cy="4162357"/>
          </a:xfrm>
          <a:prstGeom prst="rect">
            <a:avLst/>
          </a:prstGeom>
        </p:spPr>
      </p:pic>
      <p:sp>
        <p:nvSpPr>
          <p:cNvPr id="10" name="CasellaDiTesto 9">
            <a:extLst>
              <a:ext uri="{FF2B5EF4-FFF2-40B4-BE49-F238E27FC236}">
                <a16:creationId xmlns:a16="http://schemas.microsoft.com/office/drawing/2014/main" id="{255D5B22-D349-444B-8489-50206F0C4356}"/>
              </a:ext>
            </a:extLst>
          </p:cNvPr>
          <p:cNvSpPr txBox="1"/>
          <p:nvPr/>
        </p:nvSpPr>
        <p:spPr>
          <a:xfrm>
            <a:off x="2446806" y="4507984"/>
            <a:ext cx="2861681" cy="369332"/>
          </a:xfrm>
          <a:prstGeom prst="rect">
            <a:avLst/>
          </a:prstGeom>
          <a:noFill/>
        </p:spPr>
        <p:txBody>
          <a:bodyPr wrap="none" rtlCol="0">
            <a:spAutoFit/>
          </a:bodyPr>
          <a:lstStyle/>
          <a:p>
            <a:r>
              <a:rPr lang="en-US" dirty="0"/>
              <a:t>Cim 723L – Binder points</a:t>
            </a:r>
          </a:p>
        </p:txBody>
      </p:sp>
      <p:pic>
        <p:nvPicPr>
          <p:cNvPr id="1026" name="Picture 2" descr="723LIMM.jpg">
            <a:extLst>
              <a:ext uri="{FF2B5EF4-FFF2-40B4-BE49-F238E27FC236}">
                <a16:creationId xmlns:a16="http://schemas.microsoft.com/office/drawing/2014/main" id="{0D89880F-4740-4638-A314-DFECED79B6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506" y="3746500"/>
            <a:ext cx="1892300" cy="189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335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0BE23274-762D-4385-890D-DE3E33EF193F}"/>
              </a:ext>
            </a:extLst>
          </p:cNvPr>
          <p:cNvSpPr txBox="1"/>
          <p:nvPr/>
        </p:nvSpPr>
        <p:spPr>
          <a:xfrm>
            <a:off x="7574272" y="5733254"/>
            <a:ext cx="1407758" cy="338554"/>
          </a:xfrm>
          <a:prstGeom prst="rect">
            <a:avLst/>
          </a:prstGeom>
          <a:noFill/>
        </p:spPr>
        <p:txBody>
          <a:bodyPr wrap="none" rtlCol="0">
            <a:spAutoFit/>
          </a:bodyPr>
          <a:lstStyle/>
          <a:p>
            <a:r>
              <a:rPr lang="it-IT" sz="1600" dirty="0" err="1"/>
              <a:t>Confidential</a:t>
            </a:r>
            <a:endParaRPr lang="en-GB" sz="1600" dirty="0"/>
          </a:p>
        </p:txBody>
      </p:sp>
      <p:pic>
        <p:nvPicPr>
          <p:cNvPr id="11" name="Immagine 10">
            <a:extLst>
              <a:ext uri="{FF2B5EF4-FFF2-40B4-BE49-F238E27FC236}">
                <a16:creationId xmlns:a16="http://schemas.microsoft.com/office/drawing/2014/main" id="{EF6DE79C-EE07-4B8E-8E3A-AB232AE2298F}"/>
              </a:ext>
            </a:extLst>
          </p:cNvPr>
          <p:cNvPicPr>
            <a:picLocks noChangeAspect="1"/>
          </p:cNvPicPr>
          <p:nvPr/>
        </p:nvPicPr>
        <p:blipFill>
          <a:blip r:embed="rId2"/>
          <a:stretch>
            <a:fillRect/>
          </a:stretch>
        </p:blipFill>
        <p:spPr>
          <a:xfrm>
            <a:off x="1166349" y="1353646"/>
            <a:ext cx="6811301" cy="4379608"/>
          </a:xfrm>
          <a:prstGeom prst="rect">
            <a:avLst/>
          </a:prstGeom>
        </p:spPr>
      </p:pic>
      <p:sp>
        <p:nvSpPr>
          <p:cNvPr id="2" name="CasellaDiTesto 1">
            <a:extLst>
              <a:ext uri="{FF2B5EF4-FFF2-40B4-BE49-F238E27FC236}">
                <a16:creationId xmlns:a16="http://schemas.microsoft.com/office/drawing/2014/main" id="{8A16A031-48ED-44A4-8958-B401424AED4C}"/>
              </a:ext>
            </a:extLst>
          </p:cNvPr>
          <p:cNvSpPr txBox="1"/>
          <p:nvPr/>
        </p:nvSpPr>
        <p:spPr>
          <a:xfrm>
            <a:off x="1752600" y="707315"/>
            <a:ext cx="2209800" cy="646331"/>
          </a:xfrm>
          <a:prstGeom prst="rect">
            <a:avLst/>
          </a:prstGeom>
          <a:noFill/>
        </p:spPr>
        <p:txBody>
          <a:bodyPr wrap="square" rtlCol="0">
            <a:spAutoFit/>
          </a:bodyPr>
          <a:lstStyle/>
          <a:p>
            <a:pPr algn="ctr"/>
            <a:r>
              <a:rPr lang="it-IT" dirty="0"/>
              <a:t>High </a:t>
            </a:r>
          </a:p>
          <a:p>
            <a:pPr algn="ctr"/>
            <a:r>
              <a:rPr lang="it-IT" dirty="0"/>
              <a:t>temperature</a:t>
            </a:r>
          </a:p>
        </p:txBody>
      </p:sp>
      <p:sp>
        <p:nvSpPr>
          <p:cNvPr id="5" name="CasellaDiTesto 4">
            <a:extLst>
              <a:ext uri="{FF2B5EF4-FFF2-40B4-BE49-F238E27FC236}">
                <a16:creationId xmlns:a16="http://schemas.microsoft.com/office/drawing/2014/main" id="{DAF9BEEB-514A-422F-8B5B-C05209E43500}"/>
              </a:ext>
            </a:extLst>
          </p:cNvPr>
          <p:cNvSpPr txBox="1"/>
          <p:nvPr/>
        </p:nvSpPr>
        <p:spPr>
          <a:xfrm>
            <a:off x="3443751" y="679002"/>
            <a:ext cx="2209800" cy="646331"/>
          </a:xfrm>
          <a:prstGeom prst="rect">
            <a:avLst/>
          </a:prstGeom>
          <a:noFill/>
        </p:spPr>
        <p:txBody>
          <a:bodyPr wrap="square" rtlCol="0">
            <a:spAutoFit/>
          </a:bodyPr>
          <a:lstStyle/>
          <a:p>
            <a:pPr algn="ctr"/>
            <a:r>
              <a:rPr lang="it-IT" dirty="0" err="1"/>
              <a:t>Required</a:t>
            </a:r>
            <a:r>
              <a:rPr lang="it-IT" dirty="0"/>
              <a:t> </a:t>
            </a:r>
          </a:p>
          <a:p>
            <a:pPr algn="ctr"/>
            <a:r>
              <a:rPr lang="it-IT" dirty="0"/>
              <a:t>temperature</a:t>
            </a:r>
          </a:p>
        </p:txBody>
      </p:sp>
      <p:sp>
        <p:nvSpPr>
          <p:cNvPr id="6" name="CasellaDiTesto 5">
            <a:extLst>
              <a:ext uri="{FF2B5EF4-FFF2-40B4-BE49-F238E27FC236}">
                <a16:creationId xmlns:a16="http://schemas.microsoft.com/office/drawing/2014/main" id="{8817B96B-21C1-436E-9AEB-803D197CBE66}"/>
              </a:ext>
            </a:extLst>
          </p:cNvPr>
          <p:cNvSpPr txBox="1"/>
          <p:nvPr/>
        </p:nvSpPr>
        <p:spPr>
          <a:xfrm>
            <a:off x="5005582" y="707315"/>
            <a:ext cx="2209800" cy="646331"/>
          </a:xfrm>
          <a:prstGeom prst="rect">
            <a:avLst/>
          </a:prstGeom>
          <a:noFill/>
        </p:spPr>
        <p:txBody>
          <a:bodyPr wrap="square" rtlCol="0">
            <a:spAutoFit/>
          </a:bodyPr>
          <a:lstStyle/>
          <a:p>
            <a:pPr algn="ctr"/>
            <a:r>
              <a:rPr lang="it-IT" dirty="0"/>
              <a:t>Low </a:t>
            </a:r>
          </a:p>
          <a:p>
            <a:pPr algn="ctr"/>
            <a:r>
              <a:rPr lang="it-IT" dirty="0"/>
              <a:t>temperature</a:t>
            </a:r>
          </a:p>
        </p:txBody>
      </p:sp>
      <p:sp>
        <p:nvSpPr>
          <p:cNvPr id="7" name="CasellaDiTesto 6">
            <a:extLst>
              <a:ext uri="{FF2B5EF4-FFF2-40B4-BE49-F238E27FC236}">
                <a16:creationId xmlns:a16="http://schemas.microsoft.com/office/drawing/2014/main" id="{8102AC57-FDF3-49FC-BF1A-6EB1651F8F9A}"/>
              </a:ext>
            </a:extLst>
          </p:cNvPr>
          <p:cNvSpPr txBox="1"/>
          <p:nvPr/>
        </p:nvSpPr>
        <p:spPr>
          <a:xfrm>
            <a:off x="6567413" y="707315"/>
            <a:ext cx="2209800" cy="646331"/>
          </a:xfrm>
          <a:prstGeom prst="rect">
            <a:avLst/>
          </a:prstGeom>
          <a:noFill/>
        </p:spPr>
        <p:txBody>
          <a:bodyPr wrap="square" rtlCol="0">
            <a:spAutoFit/>
          </a:bodyPr>
          <a:lstStyle/>
          <a:p>
            <a:pPr algn="ctr"/>
            <a:r>
              <a:rPr lang="it-IT" dirty="0" err="1"/>
              <a:t>Insufficient</a:t>
            </a:r>
            <a:endParaRPr lang="it-IT" dirty="0"/>
          </a:p>
          <a:p>
            <a:pPr algn="ctr"/>
            <a:r>
              <a:rPr lang="it-IT" dirty="0"/>
              <a:t>temperature</a:t>
            </a:r>
          </a:p>
        </p:txBody>
      </p:sp>
    </p:spTree>
    <p:extLst>
      <p:ext uri="{BB962C8B-B14F-4D97-AF65-F5344CB8AC3E}">
        <p14:creationId xmlns:p14="http://schemas.microsoft.com/office/powerpoint/2010/main" val="98679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0BE23274-762D-4385-890D-DE3E33EF193F}"/>
              </a:ext>
            </a:extLst>
          </p:cNvPr>
          <p:cNvSpPr txBox="1"/>
          <p:nvPr/>
        </p:nvSpPr>
        <p:spPr>
          <a:xfrm>
            <a:off x="7574272" y="5733254"/>
            <a:ext cx="1407758" cy="338554"/>
          </a:xfrm>
          <a:prstGeom prst="rect">
            <a:avLst/>
          </a:prstGeom>
          <a:noFill/>
        </p:spPr>
        <p:txBody>
          <a:bodyPr wrap="none" rtlCol="0">
            <a:spAutoFit/>
          </a:bodyPr>
          <a:lstStyle/>
          <a:p>
            <a:r>
              <a:rPr lang="it-IT" sz="1600" dirty="0" err="1"/>
              <a:t>Confidential</a:t>
            </a:r>
            <a:endParaRPr lang="en-GB" sz="1600" dirty="0"/>
          </a:p>
        </p:txBody>
      </p:sp>
      <p:sp>
        <p:nvSpPr>
          <p:cNvPr id="3" name="Titolo 2">
            <a:extLst>
              <a:ext uri="{FF2B5EF4-FFF2-40B4-BE49-F238E27FC236}">
                <a16:creationId xmlns:a16="http://schemas.microsoft.com/office/drawing/2014/main" id="{169A7294-7427-4A79-A6D7-BA8785CD6313}"/>
              </a:ext>
            </a:extLst>
          </p:cNvPr>
          <p:cNvSpPr>
            <a:spLocks noGrp="1"/>
          </p:cNvSpPr>
          <p:nvPr>
            <p:ph type="ctrTitle"/>
          </p:nvPr>
        </p:nvSpPr>
        <p:spPr>
          <a:xfrm>
            <a:off x="1047750" y="662367"/>
            <a:ext cx="6858000" cy="2387600"/>
          </a:xfrm>
        </p:spPr>
        <p:txBody>
          <a:bodyPr/>
          <a:lstStyle/>
          <a:p>
            <a:r>
              <a:rPr lang="it-IT" dirty="0"/>
              <a:t>WHICH ARE THE MAIN PROBLEMS</a:t>
            </a:r>
            <a:r>
              <a:rPr lang="ru-RU" dirty="0"/>
              <a:t>?</a:t>
            </a:r>
            <a:endParaRPr lang="it-IT" dirty="0"/>
          </a:p>
        </p:txBody>
      </p:sp>
      <p:sp>
        <p:nvSpPr>
          <p:cNvPr id="4" name="Sottotitolo 3">
            <a:extLst>
              <a:ext uri="{FF2B5EF4-FFF2-40B4-BE49-F238E27FC236}">
                <a16:creationId xmlns:a16="http://schemas.microsoft.com/office/drawing/2014/main" id="{E330E914-71B3-43B0-A2EF-F34A8A9EB820}"/>
              </a:ext>
            </a:extLst>
          </p:cNvPr>
          <p:cNvSpPr>
            <a:spLocks noGrp="1"/>
          </p:cNvSpPr>
          <p:nvPr>
            <p:ph type="subTitle" idx="1"/>
          </p:nvPr>
        </p:nvSpPr>
        <p:spPr>
          <a:xfrm>
            <a:off x="981075" y="2980153"/>
            <a:ext cx="6858000" cy="1655762"/>
          </a:xfrm>
        </p:spPr>
        <p:txBody>
          <a:bodyPr>
            <a:normAutofit/>
          </a:bodyPr>
          <a:lstStyle/>
          <a:p>
            <a:pPr algn="l"/>
            <a:r>
              <a:rPr lang="ru-RU" sz="2400" dirty="0"/>
              <a:t>-</a:t>
            </a:r>
            <a:r>
              <a:rPr lang="it-IT" sz="2400" dirty="0"/>
              <a:t>From low </a:t>
            </a:r>
            <a:r>
              <a:rPr lang="it-IT" sz="2400" dirty="0" err="1"/>
              <a:t>temperatures</a:t>
            </a:r>
            <a:endParaRPr lang="it-IT" sz="2400" dirty="0"/>
          </a:p>
          <a:p>
            <a:pPr algn="l"/>
            <a:r>
              <a:rPr lang="it-IT" sz="2400" dirty="0"/>
              <a:t>-From high </a:t>
            </a:r>
            <a:r>
              <a:rPr lang="it-IT" sz="2400" dirty="0" err="1"/>
              <a:t>temperatures</a:t>
            </a:r>
            <a:endParaRPr lang="it-IT" sz="2400" dirty="0"/>
          </a:p>
        </p:txBody>
      </p:sp>
      <p:pic>
        <p:nvPicPr>
          <p:cNvPr id="10" name="Immagine 9">
            <a:extLst>
              <a:ext uri="{FF2B5EF4-FFF2-40B4-BE49-F238E27FC236}">
                <a16:creationId xmlns:a16="http://schemas.microsoft.com/office/drawing/2014/main" id="{0BE360D5-A1A8-443E-8F16-0C40F01F3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7566" y="3928325"/>
            <a:ext cx="4012086" cy="2076808"/>
          </a:xfrm>
          <a:prstGeom prst="rect">
            <a:avLst/>
          </a:prstGeom>
        </p:spPr>
      </p:pic>
    </p:spTree>
    <p:extLst>
      <p:ext uri="{BB962C8B-B14F-4D97-AF65-F5344CB8AC3E}">
        <p14:creationId xmlns:p14="http://schemas.microsoft.com/office/powerpoint/2010/main" val="3610079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0BE23274-762D-4385-890D-DE3E33EF193F}"/>
              </a:ext>
            </a:extLst>
          </p:cNvPr>
          <p:cNvSpPr txBox="1"/>
          <p:nvPr/>
        </p:nvSpPr>
        <p:spPr>
          <a:xfrm>
            <a:off x="7574272" y="5733254"/>
            <a:ext cx="1407758" cy="338554"/>
          </a:xfrm>
          <a:prstGeom prst="rect">
            <a:avLst/>
          </a:prstGeom>
          <a:noFill/>
        </p:spPr>
        <p:txBody>
          <a:bodyPr wrap="none" rtlCol="0">
            <a:spAutoFit/>
          </a:bodyPr>
          <a:lstStyle/>
          <a:p>
            <a:r>
              <a:rPr lang="it-IT" sz="1600" dirty="0" err="1"/>
              <a:t>Confidential</a:t>
            </a:r>
            <a:endParaRPr lang="en-GB" sz="1600" dirty="0"/>
          </a:p>
        </p:txBody>
      </p:sp>
      <p:sp>
        <p:nvSpPr>
          <p:cNvPr id="11" name="Titolo 10">
            <a:extLst>
              <a:ext uri="{FF2B5EF4-FFF2-40B4-BE49-F238E27FC236}">
                <a16:creationId xmlns:a16="http://schemas.microsoft.com/office/drawing/2014/main" id="{F671FE09-37C0-4C87-83AB-4245A622DD59}"/>
              </a:ext>
            </a:extLst>
          </p:cNvPr>
          <p:cNvSpPr>
            <a:spLocks noGrp="1"/>
          </p:cNvSpPr>
          <p:nvPr>
            <p:ph type="title"/>
          </p:nvPr>
        </p:nvSpPr>
        <p:spPr>
          <a:xfrm>
            <a:off x="629841" y="188912"/>
            <a:ext cx="2949178" cy="1600200"/>
          </a:xfrm>
        </p:spPr>
        <p:txBody>
          <a:bodyPr>
            <a:normAutofit/>
          </a:bodyPr>
          <a:lstStyle/>
          <a:p>
            <a:r>
              <a:rPr lang="it-IT" sz="3200" b="1" dirty="0"/>
              <a:t>From low </a:t>
            </a:r>
            <a:r>
              <a:rPr lang="it-IT" sz="3200" b="1" dirty="0" err="1"/>
              <a:t>temperatures</a:t>
            </a:r>
            <a:endParaRPr lang="it-IT" sz="3200" b="1" dirty="0"/>
          </a:p>
        </p:txBody>
      </p:sp>
      <p:pic>
        <p:nvPicPr>
          <p:cNvPr id="20" name="Segnaposto contenuto 19">
            <a:extLst>
              <a:ext uri="{FF2B5EF4-FFF2-40B4-BE49-F238E27FC236}">
                <a16:creationId xmlns:a16="http://schemas.microsoft.com/office/drawing/2014/main" id="{2869C982-4A40-455C-A28D-469E41D1E4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07873" y="3856831"/>
            <a:ext cx="2180977" cy="903796"/>
          </a:xfrm>
        </p:spPr>
      </p:pic>
      <p:sp>
        <p:nvSpPr>
          <p:cNvPr id="18" name="Segnaposto testo 17">
            <a:extLst>
              <a:ext uri="{FF2B5EF4-FFF2-40B4-BE49-F238E27FC236}">
                <a16:creationId xmlns:a16="http://schemas.microsoft.com/office/drawing/2014/main" id="{BB8CB823-3EB8-4E37-A1A8-C9D4AF7A6DDC}"/>
              </a:ext>
            </a:extLst>
          </p:cNvPr>
          <p:cNvSpPr>
            <a:spLocks noGrp="1"/>
          </p:cNvSpPr>
          <p:nvPr>
            <p:ph type="body" sz="half" idx="2"/>
          </p:nvPr>
        </p:nvSpPr>
        <p:spPr>
          <a:xfrm>
            <a:off x="616745" y="1789112"/>
            <a:ext cx="2949178" cy="4135438"/>
          </a:xfrm>
        </p:spPr>
        <p:txBody>
          <a:bodyPr/>
          <a:lstStyle/>
          <a:p>
            <a:endParaRPr lang="it-IT" sz="1900" dirty="0"/>
          </a:p>
          <a:p>
            <a:r>
              <a:rPr lang="it-IT" sz="1900" dirty="0"/>
              <a:t>Risk of Legionella</a:t>
            </a:r>
          </a:p>
          <a:p>
            <a:endParaRPr lang="it-IT" sz="1900" dirty="0"/>
          </a:p>
          <a:p>
            <a:r>
              <a:rPr lang="it-IT" sz="1900" dirty="0"/>
              <a:t>Energy costs</a:t>
            </a:r>
          </a:p>
          <a:p>
            <a:endParaRPr lang="it-IT" sz="1900" dirty="0"/>
          </a:p>
          <a:p>
            <a:r>
              <a:rPr lang="it-IT" sz="1900" dirty="0" err="1"/>
              <a:t>Waiting</a:t>
            </a:r>
            <a:r>
              <a:rPr lang="it-IT" sz="1900" dirty="0"/>
              <a:t> time of hot water</a:t>
            </a:r>
          </a:p>
          <a:p>
            <a:endParaRPr lang="it-IT" sz="1900" dirty="0"/>
          </a:p>
          <a:p>
            <a:r>
              <a:rPr lang="it-IT" sz="1900" dirty="0"/>
              <a:t>Waste of water</a:t>
            </a:r>
          </a:p>
          <a:p>
            <a:endParaRPr lang="it-IT" dirty="0"/>
          </a:p>
        </p:txBody>
      </p:sp>
      <p:pic>
        <p:nvPicPr>
          <p:cNvPr id="15" name="Immagine 14">
            <a:extLst>
              <a:ext uri="{FF2B5EF4-FFF2-40B4-BE49-F238E27FC236}">
                <a16:creationId xmlns:a16="http://schemas.microsoft.com/office/drawing/2014/main" id="{11D96226-4573-4881-B9B6-E20B1D446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4709" y="1371059"/>
            <a:ext cx="1852168" cy="1235660"/>
          </a:xfrm>
          <a:prstGeom prst="rect">
            <a:avLst/>
          </a:prstGeom>
        </p:spPr>
      </p:pic>
      <p:pic>
        <p:nvPicPr>
          <p:cNvPr id="17" name="Immagine 16">
            <a:extLst>
              <a:ext uri="{FF2B5EF4-FFF2-40B4-BE49-F238E27FC236}">
                <a16:creationId xmlns:a16="http://schemas.microsoft.com/office/drawing/2014/main" id="{8474A6CB-A063-4D3F-B822-7E7C89EA14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4297" y="2535740"/>
            <a:ext cx="1392071" cy="1392071"/>
          </a:xfrm>
          <a:prstGeom prst="rect">
            <a:avLst/>
          </a:prstGeom>
        </p:spPr>
      </p:pic>
      <p:pic>
        <p:nvPicPr>
          <p:cNvPr id="22" name="Immagine 21">
            <a:extLst>
              <a:ext uri="{FF2B5EF4-FFF2-40B4-BE49-F238E27FC236}">
                <a16:creationId xmlns:a16="http://schemas.microsoft.com/office/drawing/2014/main" id="{3895A383-8852-41A1-8328-2D521695B1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0909" y="4833812"/>
            <a:ext cx="1854903" cy="1176927"/>
          </a:xfrm>
          <a:prstGeom prst="rect">
            <a:avLst/>
          </a:prstGeom>
        </p:spPr>
      </p:pic>
    </p:spTree>
    <p:extLst>
      <p:ext uri="{BB962C8B-B14F-4D97-AF65-F5344CB8AC3E}">
        <p14:creationId xmlns:p14="http://schemas.microsoft.com/office/powerpoint/2010/main" val="450440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0BE23274-762D-4385-890D-DE3E33EF193F}"/>
              </a:ext>
            </a:extLst>
          </p:cNvPr>
          <p:cNvSpPr txBox="1"/>
          <p:nvPr/>
        </p:nvSpPr>
        <p:spPr>
          <a:xfrm>
            <a:off x="7574272" y="5733254"/>
            <a:ext cx="1407758" cy="338554"/>
          </a:xfrm>
          <a:prstGeom prst="rect">
            <a:avLst/>
          </a:prstGeom>
          <a:noFill/>
        </p:spPr>
        <p:txBody>
          <a:bodyPr wrap="none" rtlCol="0">
            <a:spAutoFit/>
          </a:bodyPr>
          <a:lstStyle/>
          <a:p>
            <a:r>
              <a:rPr lang="it-IT" sz="1600" dirty="0" err="1"/>
              <a:t>Confidential</a:t>
            </a:r>
            <a:endParaRPr lang="en-GB" sz="1600" dirty="0"/>
          </a:p>
        </p:txBody>
      </p:sp>
      <p:sp>
        <p:nvSpPr>
          <p:cNvPr id="11" name="Titolo 10">
            <a:extLst>
              <a:ext uri="{FF2B5EF4-FFF2-40B4-BE49-F238E27FC236}">
                <a16:creationId xmlns:a16="http://schemas.microsoft.com/office/drawing/2014/main" id="{52ABB38C-8B9C-4C53-801C-B4C16A2D2E25}"/>
              </a:ext>
            </a:extLst>
          </p:cNvPr>
          <p:cNvSpPr>
            <a:spLocks noGrp="1"/>
          </p:cNvSpPr>
          <p:nvPr>
            <p:ph type="title"/>
          </p:nvPr>
        </p:nvSpPr>
        <p:spPr/>
        <p:txBody>
          <a:bodyPr/>
          <a:lstStyle/>
          <a:p>
            <a:r>
              <a:rPr lang="it-IT" sz="3200" b="1" dirty="0"/>
              <a:t>From high </a:t>
            </a:r>
            <a:r>
              <a:rPr lang="it-IT" sz="3200" b="1" dirty="0" err="1"/>
              <a:t>temperatures</a:t>
            </a:r>
            <a:br>
              <a:rPr lang="it-IT" dirty="0"/>
            </a:br>
            <a:endParaRPr lang="it-IT" dirty="0"/>
          </a:p>
        </p:txBody>
      </p:sp>
      <p:pic>
        <p:nvPicPr>
          <p:cNvPr id="15" name="Segnaposto contenuto 14">
            <a:extLst>
              <a:ext uri="{FF2B5EF4-FFF2-40B4-BE49-F238E27FC236}">
                <a16:creationId xmlns:a16="http://schemas.microsoft.com/office/drawing/2014/main" id="{86D22A7E-2FC1-4E5D-B526-92B1100D98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59759" y="995362"/>
            <a:ext cx="1814513" cy="1814513"/>
          </a:xfrm>
        </p:spPr>
      </p:pic>
      <p:sp>
        <p:nvSpPr>
          <p:cNvPr id="13" name="Segnaposto testo 12">
            <a:extLst>
              <a:ext uri="{FF2B5EF4-FFF2-40B4-BE49-F238E27FC236}">
                <a16:creationId xmlns:a16="http://schemas.microsoft.com/office/drawing/2014/main" id="{82E73AFF-09A8-47D2-ADA0-6F2E5C033B13}"/>
              </a:ext>
            </a:extLst>
          </p:cNvPr>
          <p:cNvSpPr>
            <a:spLocks noGrp="1"/>
          </p:cNvSpPr>
          <p:nvPr>
            <p:ph type="body" sz="half" idx="2"/>
          </p:nvPr>
        </p:nvSpPr>
        <p:spPr/>
        <p:txBody>
          <a:bodyPr/>
          <a:lstStyle/>
          <a:p>
            <a:r>
              <a:rPr lang="it-IT" sz="1900" dirty="0"/>
              <a:t>Waste of energy</a:t>
            </a:r>
          </a:p>
          <a:p>
            <a:endParaRPr lang="it-IT" sz="1900" dirty="0"/>
          </a:p>
          <a:p>
            <a:endParaRPr lang="it-IT" sz="1900" dirty="0"/>
          </a:p>
          <a:p>
            <a:r>
              <a:rPr lang="it-IT" sz="1900" dirty="0" err="1"/>
              <a:t>Corrosion</a:t>
            </a:r>
            <a:r>
              <a:rPr lang="it-IT" sz="1900" dirty="0"/>
              <a:t> and </a:t>
            </a:r>
            <a:r>
              <a:rPr lang="it-IT" sz="1900" dirty="0" err="1"/>
              <a:t>limescale</a:t>
            </a:r>
            <a:endParaRPr lang="it-IT" sz="1900" dirty="0"/>
          </a:p>
          <a:p>
            <a:endParaRPr lang="it-IT" sz="1900" dirty="0"/>
          </a:p>
          <a:p>
            <a:endParaRPr lang="it-IT" sz="1900" dirty="0"/>
          </a:p>
          <a:p>
            <a:r>
              <a:rPr lang="it-IT" sz="1900" dirty="0" err="1"/>
              <a:t>Burning</a:t>
            </a:r>
            <a:r>
              <a:rPr lang="it-IT" sz="1900" dirty="0"/>
              <a:t> of hot water</a:t>
            </a:r>
          </a:p>
          <a:p>
            <a:endParaRPr lang="it-IT" dirty="0"/>
          </a:p>
        </p:txBody>
      </p:sp>
      <p:pic>
        <p:nvPicPr>
          <p:cNvPr id="17" name="Immagine 16">
            <a:extLst>
              <a:ext uri="{FF2B5EF4-FFF2-40B4-BE49-F238E27FC236}">
                <a16:creationId xmlns:a16="http://schemas.microsoft.com/office/drawing/2014/main" id="{912179BB-3A08-4BD5-B06A-BAF33859CF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9616" y="2942830"/>
            <a:ext cx="2394797" cy="1423194"/>
          </a:xfrm>
          <a:prstGeom prst="rect">
            <a:avLst/>
          </a:prstGeom>
        </p:spPr>
      </p:pic>
      <p:pic>
        <p:nvPicPr>
          <p:cNvPr id="19" name="Immagine 18">
            <a:extLst>
              <a:ext uri="{FF2B5EF4-FFF2-40B4-BE49-F238E27FC236}">
                <a16:creationId xmlns:a16="http://schemas.microsoft.com/office/drawing/2014/main" id="{2B52C86E-A7E0-4616-B2F5-F795603530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1037" y="4444941"/>
            <a:ext cx="2383375" cy="1271133"/>
          </a:xfrm>
          <a:prstGeom prst="rect">
            <a:avLst/>
          </a:prstGeom>
        </p:spPr>
      </p:pic>
    </p:spTree>
    <p:extLst>
      <p:ext uri="{BB962C8B-B14F-4D97-AF65-F5344CB8AC3E}">
        <p14:creationId xmlns:p14="http://schemas.microsoft.com/office/powerpoint/2010/main" val="647632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egnaposto contenuto 11">
            <a:extLst>
              <a:ext uri="{FF2B5EF4-FFF2-40B4-BE49-F238E27FC236}">
                <a16:creationId xmlns:a16="http://schemas.microsoft.com/office/drawing/2014/main" id="{D7E13C0E-599C-40A2-9065-13EE9451E2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4099" y="1093787"/>
            <a:ext cx="8024828" cy="4897438"/>
          </a:xfrm>
        </p:spPr>
      </p:pic>
    </p:spTree>
    <p:extLst>
      <p:ext uri="{BB962C8B-B14F-4D97-AF65-F5344CB8AC3E}">
        <p14:creationId xmlns:p14="http://schemas.microsoft.com/office/powerpoint/2010/main" val="1946049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63BB7E32-FB48-4874-AC6F-B0B3916E35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2494" y="1450183"/>
            <a:ext cx="7005657" cy="3799679"/>
          </a:xfrm>
        </p:spPr>
      </p:pic>
      <p:sp>
        <p:nvSpPr>
          <p:cNvPr id="9" name="CasellaDiTesto 8">
            <a:extLst>
              <a:ext uri="{FF2B5EF4-FFF2-40B4-BE49-F238E27FC236}">
                <a16:creationId xmlns:a16="http://schemas.microsoft.com/office/drawing/2014/main" id="{0BE23274-762D-4385-890D-DE3E33EF193F}"/>
              </a:ext>
            </a:extLst>
          </p:cNvPr>
          <p:cNvSpPr txBox="1"/>
          <p:nvPr/>
        </p:nvSpPr>
        <p:spPr>
          <a:xfrm>
            <a:off x="7574272" y="5733254"/>
            <a:ext cx="1407758" cy="338554"/>
          </a:xfrm>
          <a:prstGeom prst="rect">
            <a:avLst/>
          </a:prstGeom>
          <a:noFill/>
        </p:spPr>
        <p:txBody>
          <a:bodyPr wrap="none" rtlCol="0">
            <a:spAutoFit/>
          </a:bodyPr>
          <a:lstStyle/>
          <a:p>
            <a:r>
              <a:rPr lang="it-IT" sz="1600" dirty="0" err="1"/>
              <a:t>Confidential</a:t>
            </a:r>
            <a:endParaRPr lang="en-GB" sz="1600" dirty="0"/>
          </a:p>
        </p:txBody>
      </p:sp>
    </p:spTree>
    <p:extLst>
      <p:ext uri="{BB962C8B-B14F-4D97-AF65-F5344CB8AC3E}">
        <p14:creationId xmlns:p14="http://schemas.microsoft.com/office/powerpoint/2010/main" val="3703976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0BE23274-762D-4385-890D-DE3E33EF193F}"/>
              </a:ext>
            </a:extLst>
          </p:cNvPr>
          <p:cNvSpPr txBox="1"/>
          <p:nvPr/>
        </p:nvSpPr>
        <p:spPr>
          <a:xfrm>
            <a:off x="7574272" y="5733254"/>
            <a:ext cx="1407758" cy="338554"/>
          </a:xfrm>
          <a:prstGeom prst="rect">
            <a:avLst/>
          </a:prstGeom>
          <a:noFill/>
        </p:spPr>
        <p:txBody>
          <a:bodyPr wrap="none" rtlCol="0">
            <a:spAutoFit/>
          </a:bodyPr>
          <a:lstStyle/>
          <a:p>
            <a:r>
              <a:rPr lang="it-IT" sz="1600" dirty="0" err="1"/>
              <a:t>Confidential</a:t>
            </a:r>
            <a:endParaRPr lang="en-GB" sz="1600" dirty="0"/>
          </a:p>
        </p:txBody>
      </p:sp>
      <p:sp>
        <p:nvSpPr>
          <p:cNvPr id="7" name="Titolo 6">
            <a:extLst>
              <a:ext uri="{FF2B5EF4-FFF2-40B4-BE49-F238E27FC236}">
                <a16:creationId xmlns:a16="http://schemas.microsoft.com/office/drawing/2014/main" id="{3F4E27CE-BEC7-4102-BF24-699EB08D02EE}"/>
              </a:ext>
            </a:extLst>
          </p:cNvPr>
          <p:cNvSpPr>
            <a:spLocks noGrp="1"/>
          </p:cNvSpPr>
          <p:nvPr>
            <p:ph type="ctrTitle"/>
          </p:nvPr>
        </p:nvSpPr>
        <p:spPr>
          <a:xfrm>
            <a:off x="1176316" y="955469"/>
            <a:ext cx="6858000" cy="2387600"/>
          </a:xfrm>
        </p:spPr>
        <p:txBody>
          <a:bodyPr/>
          <a:lstStyle/>
          <a:p>
            <a:r>
              <a:rPr lang="it-IT" dirty="0"/>
              <a:t>SOLUTION</a:t>
            </a:r>
            <a:r>
              <a:rPr lang="ru-RU" dirty="0"/>
              <a:t>?</a:t>
            </a:r>
            <a:endParaRPr lang="it-IT" dirty="0"/>
          </a:p>
        </p:txBody>
      </p:sp>
      <p:sp>
        <p:nvSpPr>
          <p:cNvPr id="10" name="Sottotitolo 9">
            <a:extLst>
              <a:ext uri="{FF2B5EF4-FFF2-40B4-BE49-F238E27FC236}">
                <a16:creationId xmlns:a16="http://schemas.microsoft.com/office/drawing/2014/main" id="{577FDC05-5F20-4502-8542-6BAF753AF2EC}"/>
              </a:ext>
            </a:extLst>
          </p:cNvPr>
          <p:cNvSpPr>
            <a:spLocks noGrp="1"/>
          </p:cNvSpPr>
          <p:nvPr>
            <p:ph type="subTitle" idx="1"/>
          </p:nvPr>
        </p:nvSpPr>
        <p:spPr>
          <a:xfrm>
            <a:off x="1066799" y="3222040"/>
            <a:ext cx="6858000" cy="2680491"/>
          </a:xfrm>
        </p:spPr>
        <p:txBody>
          <a:bodyPr>
            <a:normAutofit fontScale="55000" lnSpcReduction="20000"/>
          </a:bodyPr>
          <a:lstStyle/>
          <a:p>
            <a:r>
              <a:rPr lang="ru-RU" b="1" dirty="0"/>
              <a:t>-</a:t>
            </a:r>
            <a:endParaRPr lang="it-IT" dirty="0"/>
          </a:p>
          <a:p>
            <a:pPr marL="285750" indent="-285750" algn="l">
              <a:buFontTx/>
              <a:buChar char="-"/>
            </a:pPr>
            <a:r>
              <a:rPr lang="en-US" sz="3800" dirty="0"/>
              <a:t>Chemical methods(chlorination, </a:t>
            </a:r>
            <a:r>
              <a:rPr lang="en-US" sz="3800" dirty="0" err="1"/>
              <a:t>ozoning</a:t>
            </a:r>
            <a:r>
              <a:rPr lang="en-US" sz="3800" dirty="0"/>
              <a:t>. Both influence negative on the water quality and corrosion)</a:t>
            </a:r>
            <a:endParaRPr lang="ru-RU" sz="3800" dirty="0"/>
          </a:p>
          <a:p>
            <a:pPr marL="285750" indent="-285750" algn="l">
              <a:buFontTx/>
              <a:buChar char="-"/>
            </a:pPr>
            <a:r>
              <a:rPr lang="it-IT" sz="3800" dirty="0" err="1"/>
              <a:t>Physical</a:t>
            </a:r>
            <a:r>
              <a:rPr lang="it-IT" sz="3800" dirty="0"/>
              <a:t> </a:t>
            </a:r>
            <a:r>
              <a:rPr lang="it-IT" sz="3800" dirty="0" err="1"/>
              <a:t>methods</a:t>
            </a:r>
            <a:r>
              <a:rPr lang="it-IT" sz="3800" dirty="0"/>
              <a:t>(</a:t>
            </a:r>
            <a:r>
              <a:rPr lang="it-IT" sz="3800" b="1" dirty="0" err="1"/>
              <a:t>thermal</a:t>
            </a:r>
            <a:r>
              <a:rPr lang="it-IT" sz="3800" b="1" dirty="0"/>
              <a:t> </a:t>
            </a:r>
            <a:r>
              <a:rPr lang="it-IT" sz="3800" b="1" dirty="0" err="1"/>
              <a:t>disinfection</a:t>
            </a:r>
            <a:r>
              <a:rPr lang="it-IT" sz="3800" dirty="0"/>
              <a:t>, </a:t>
            </a:r>
            <a:r>
              <a:rPr lang="it-IT" sz="3800" dirty="0" err="1"/>
              <a:t>ultravioletlight</a:t>
            </a:r>
            <a:r>
              <a:rPr lang="it-IT" sz="3800" dirty="0"/>
              <a:t>)</a:t>
            </a:r>
          </a:p>
          <a:p>
            <a:pPr marL="285750" indent="-285750" algn="l">
              <a:buFontTx/>
              <a:buChar char="-"/>
            </a:pPr>
            <a:endParaRPr lang="en-US" sz="3800" dirty="0"/>
          </a:p>
          <a:p>
            <a:r>
              <a:rPr lang="en-US" sz="3800" b="1" dirty="0"/>
              <a:t>High temperatures is by far the easiest and most reliable way to disinfect the system</a:t>
            </a:r>
            <a:r>
              <a:rPr lang="en-US" sz="3800" dirty="0"/>
              <a:t>(65ºC  kills </a:t>
            </a:r>
            <a:r>
              <a:rPr lang="en-US" sz="3800"/>
              <a:t>all bacteria </a:t>
            </a:r>
            <a:r>
              <a:rPr lang="en-US" sz="3800" dirty="0"/>
              <a:t>in ~10 minutes)</a:t>
            </a:r>
            <a:endParaRPr lang="it-IT" sz="3800" dirty="0"/>
          </a:p>
        </p:txBody>
      </p:sp>
      <p:pic>
        <p:nvPicPr>
          <p:cNvPr id="12" name="Immagine 11">
            <a:extLst>
              <a:ext uri="{FF2B5EF4-FFF2-40B4-BE49-F238E27FC236}">
                <a16:creationId xmlns:a16="http://schemas.microsoft.com/office/drawing/2014/main" id="{C3A289FE-3512-4759-993A-4F3B730B9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006" y="134455"/>
            <a:ext cx="3087585" cy="3087585"/>
          </a:xfrm>
          <a:prstGeom prst="rect">
            <a:avLst/>
          </a:prstGeom>
        </p:spPr>
      </p:pic>
    </p:spTree>
    <p:extLst>
      <p:ext uri="{BB962C8B-B14F-4D97-AF65-F5344CB8AC3E}">
        <p14:creationId xmlns:p14="http://schemas.microsoft.com/office/powerpoint/2010/main" val="1942693303"/>
      </p:ext>
    </p:extLst>
  </p:cSld>
  <p:clrMapOvr>
    <a:masterClrMapping/>
  </p:clrMapOvr>
</p:sld>
</file>

<file path=ppt/theme/theme1.xml><?xml version="1.0" encoding="utf-8"?>
<a:theme xmlns:a="http://schemas.openxmlformats.org/drawingml/2006/main" name="Tema di Office">
  <a:themeElements>
    <a:clrScheme name="Personalizzato 2">
      <a:dk1>
        <a:srgbClr val="00B0F0"/>
      </a:dk1>
      <a:lt1>
        <a:sysClr val="window" lastClr="FFFFFF"/>
      </a:lt1>
      <a:dk2>
        <a:srgbClr val="00B0F0"/>
      </a:dk2>
      <a:lt2>
        <a:srgbClr val="FFFFFF"/>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1" id="{DF8847AC-9D08-4F3D-90B2-B8B0BB336B4B}" vid="{8158E784-CADD-4C24-AC8D-6F948D8169B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852</TotalTime>
  <Words>472</Words>
  <Application>Microsoft Office PowerPoint</Application>
  <PresentationFormat>Presentazione su schermo (4:3)</PresentationFormat>
  <Paragraphs>89</Paragraphs>
  <Slides>20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20</vt:i4>
      </vt:variant>
    </vt:vector>
  </HeadingPairs>
  <TitlesOfParts>
    <vt:vector size="25" baseType="lpstr">
      <vt:lpstr>Arial</vt:lpstr>
      <vt:lpstr>Calibri</vt:lpstr>
      <vt:lpstr>Cambria Math</vt:lpstr>
      <vt:lpstr>Century Gothic</vt:lpstr>
      <vt:lpstr>Tema di Office</vt:lpstr>
      <vt:lpstr>  Effective prevention from Legionella bacteria </vt:lpstr>
      <vt:lpstr>What is it?</vt:lpstr>
      <vt:lpstr>Presentazione standard di PowerPoint</vt:lpstr>
      <vt:lpstr>WHICH ARE THE MAIN PROBLEMS?</vt:lpstr>
      <vt:lpstr>From low temperatures</vt:lpstr>
      <vt:lpstr>From high temperatures </vt:lpstr>
      <vt:lpstr>Presentazione standard di PowerPoint</vt:lpstr>
      <vt:lpstr>Presentazione standard di PowerPoint</vt:lpstr>
      <vt:lpstr>SOLUTION?</vt:lpstr>
      <vt:lpstr>Cim 778 Thermostatic regulator</vt:lpstr>
      <vt:lpstr>Features</vt:lpstr>
      <vt:lpstr>Operating principle</vt:lpstr>
      <vt:lpstr>Setting</vt:lpstr>
      <vt:lpstr>Temperature control</vt:lpstr>
      <vt:lpstr>Disinfection against Legionella</vt:lpstr>
      <vt:lpstr>Flow rates</vt:lpstr>
      <vt:lpstr>Typical installation – without Cim 778</vt:lpstr>
      <vt:lpstr>Typical installation – with Cim 778</vt:lpstr>
      <vt:lpstr>Benefits</vt:lpstr>
      <vt:lpstr>Accessories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Prova</dc:title>
  <dc:creator>andrea chiarello</dc:creator>
  <cp:lastModifiedBy>andrea chiarello</cp:lastModifiedBy>
  <cp:revision>115</cp:revision>
  <cp:lastPrinted>2019-01-11T13:28:54Z</cp:lastPrinted>
  <dcterms:created xsi:type="dcterms:W3CDTF">2017-06-09T06:22:01Z</dcterms:created>
  <dcterms:modified xsi:type="dcterms:W3CDTF">2022-05-23T07:31:37Z</dcterms:modified>
</cp:coreProperties>
</file>